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264" r:id="rId2"/>
    <p:sldId id="276" r:id="rId3"/>
    <p:sldId id="277" r:id="rId4"/>
    <p:sldId id="279" r:id="rId5"/>
    <p:sldId id="281" r:id="rId6"/>
    <p:sldId id="282" r:id="rId7"/>
    <p:sldId id="268" r:id="rId8"/>
    <p:sldId id="269" r:id="rId9"/>
    <p:sldId id="270" r:id="rId10"/>
    <p:sldId id="271" r:id="rId11"/>
    <p:sldId id="272" r:id="rId12"/>
    <p:sldId id="260" r:id="rId13"/>
    <p:sldId id="261" r:id="rId14"/>
    <p:sldId id="274" r:id="rId15"/>
    <p:sldId id="284" r:id="rId16"/>
    <p:sldId id="275" r:id="rId17"/>
    <p:sldId id="285" r:id="rId18"/>
    <p:sldId id="286" r:id="rId19"/>
    <p:sldId id="287" r:id="rId20"/>
    <p:sldId id="288" r:id="rId21"/>
    <p:sldId id="289" r:id="rId22"/>
    <p:sldId id="267" r:id="rId23"/>
    <p:sldId id="301" r:id="rId24"/>
    <p:sldId id="300" r:id="rId25"/>
    <p:sldId id="291" r:id="rId26"/>
    <p:sldId id="292" r:id="rId27"/>
    <p:sldId id="293" r:id="rId28"/>
    <p:sldId id="294" r:id="rId29"/>
    <p:sldId id="295" r:id="rId30"/>
    <p:sldId id="296" r:id="rId31"/>
    <p:sldId id="297" r:id="rId32"/>
    <p:sldId id="298" r:id="rId33"/>
    <p:sldId id="299" r:id="rId34"/>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6"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56BDFF-B27E-4CF3-882B-2A460C81D91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6BDFF-B27E-4CF3-882B-2A460C81D9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B76B7-A095-47B4-A5EB-4CD697E24BFB}" type="slidenum">
              <a:rPr lang="en-US"/>
              <a:pPr/>
              <a:t>17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GB" sz="1200" i="1" dirty="0" smtClean="0"/>
              <a:t>We know assessment is important</a:t>
            </a:r>
          </a:p>
          <a:p>
            <a:pPr>
              <a:buNone/>
            </a:pPr>
            <a:r>
              <a:rPr lang="en-GB" dirty="0" smtClean="0"/>
              <a:t>Current Assessment Landscape:</a:t>
            </a:r>
          </a:p>
          <a:p>
            <a:pPr lvl="1">
              <a:buFont typeface="Arial" pitchFamily="34" charset="0"/>
              <a:buChar char="•"/>
            </a:pPr>
            <a:r>
              <a:rPr lang="en-GB" dirty="0" err="1" smtClean="0"/>
              <a:t>hiden</a:t>
            </a:r>
            <a:r>
              <a:rPr lang="en-GB" baseline="0" dirty="0" smtClean="0"/>
              <a:t> curriculum</a:t>
            </a:r>
            <a:endParaRPr lang="en-GB" dirty="0" smtClean="0"/>
          </a:p>
          <a:p>
            <a:pPr lvl="1">
              <a:buFont typeface="Arial" pitchFamily="34" charset="0"/>
              <a:buChar char="•"/>
            </a:pPr>
            <a:r>
              <a:rPr lang="en-GB" dirty="0" smtClean="0"/>
              <a:t>end loaded assessment </a:t>
            </a:r>
          </a:p>
          <a:p>
            <a:pPr lvl="1">
              <a:buFont typeface="Arial" pitchFamily="34" charset="0"/>
              <a:buChar char="•"/>
            </a:pPr>
            <a:r>
              <a:rPr lang="en-GB" dirty="0" smtClean="0"/>
              <a:t>lack of consistent  engagement across a semester</a:t>
            </a:r>
          </a:p>
          <a:p>
            <a:pPr lvl="1">
              <a:buFont typeface="Arial" pitchFamily="34" charset="0"/>
              <a:buChar char="•"/>
            </a:pPr>
            <a:r>
              <a:rPr lang="en-GB" dirty="0" smtClean="0"/>
              <a:t>lack of opportunities for formative feedback</a:t>
            </a:r>
          </a:p>
          <a:p>
            <a:pPr lvl="1">
              <a:buFont typeface="Arial" pitchFamily="34" charset="0"/>
              <a:buChar char="•"/>
            </a:pPr>
            <a:r>
              <a:rPr lang="en-GB" dirty="0" smtClean="0"/>
              <a:t>Increasing  student numbers</a:t>
            </a:r>
          </a:p>
          <a:p>
            <a:pPr lvl="1">
              <a:buFont typeface="Arial" pitchFamily="34" charset="0"/>
              <a:buChar char="•"/>
            </a:pPr>
            <a:r>
              <a:rPr lang="en-GB" dirty="0" smtClean="0"/>
              <a:t>Student module choices influenced by assessment type</a:t>
            </a:r>
          </a:p>
          <a:p>
            <a:pPr lvl="1">
              <a:buFont typeface="Arial" pitchFamily="34" charset="0"/>
              <a:buChar char="•"/>
            </a:pPr>
            <a:r>
              <a:rPr lang="en-GB" dirty="0" smtClean="0"/>
              <a:t>NSS, the student perspective?</a:t>
            </a:r>
          </a:p>
          <a:p>
            <a:pPr lvl="1">
              <a:buFont typeface="Arial" pitchFamily="34" charset="0"/>
              <a:buChar char="•"/>
            </a:pPr>
            <a:r>
              <a:rPr lang="en-GB" dirty="0" smtClean="0"/>
              <a:t>Learning is a function of assessment</a:t>
            </a:r>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sz="1200" i="1" dirty="0" smtClean="0"/>
              <a:t>Respond to the challenge on a </a:t>
            </a:r>
            <a:r>
              <a:rPr lang="en-GB" sz="1200" i="1" dirty="0" smtClean="0">
                <a:solidFill>
                  <a:schemeClr val="accent2"/>
                </a:solidFill>
              </a:rPr>
              <a:t>local level</a:t>
            </a:r>
          </a:p>
          <a:p>
            <a:r>
              <a:rPr lang="en-GB" dirty="0" smtClean="0"/>
              <a:t>we know good practice exists </a:t>
            </a:r>
          </a:p>
          <a:p>
            <a:r>
              <a:rPr lang="en-GB" dirty="0" smtClean="0"/>
              <a:t>but……‘lone ranging is not enough’</a:t>
            </a:r>
          </a:p>
          <a:p>
            <a:r>
              <a:rPr lang="en-GB" dirty="0" smtClean="0"/>
              <a:t>unearth good practice at </a:t>
            </a:r>
            <a:r>
              <a:rPr lang="en-GB" i="1" dirty="0" smtClean="0"/>
              <a:t>modular level</a:t>
            </a:r>
          </a:p>
          <a:p>
            <a:r>
              <a:rPr lang="en-GB" dirty="0" smtClean="0"/>
              <a:t>empower individual modular teams to nurture and  propagate their good practice</a:t>
            </a:r>
          </a:p>
          <a:p>
            <a:r>
              <a:rPr lang="en-GB" dirty="0" smtClean="0"/>
              <a:t>plan  for sustainability and collateral effects</a:t>
            </a:r>
          </a:p>
          <a:p>
            <a:r>
              <a:rPr lang="en-GB" dirty="0" smtClean="0"/>
              <a:t>good assessment is the right of all our students</a:t>
            </a:r>
          </a:p>
          <a:p>
            <a:pPr>
              <a:buNone/>
            </a:pPr>
            <a:endParaRPr lang="en-GB" dirty="0" smtClean="0"/>
          </a:p>
          <a:p>
            <a:pPr>
              <a:buNone/>
            </a:pPr>
            <a:r>
              <a:rPr lang="en-GB" dirty="0" smtClean="0"/>
              <a:t>We chose an Appreciative Inquiry approach:</a:t>
            </a:r>
          </a:p>
          <a:p>
            <a:pPr lvl="1"/>
            <a:r>
              <a:rPr lang="en-GB" dirty="0" smtClean="0"/>
              <a:t>looks at positives</a:t>
            </a:r>
          </a:p>
          <a:p>
            <a:pPr lvl="1"/>
            <a:r>
              <a:rPr lang="en-GB" dirty="0" smtClean="0"/>
              <a:t>gets teams engaged quickly</a:t>
            </a:r>
          </a:p>
          <a:p>
            <a:pPr lvl="1"/>
            <a:r>
              <a:rPr lang="en-GB" dirty="0" smtClean="0"/>
              <a:t>focuses teams  on their practice</a:t>
            </a:r>
          </a:p>
          <a:p>
            <a:pPr lvl="1"/>
            <a:r>
              <a:rPr lang="en-GB" dirty="0" smtClean="0"/>
              <a:t>empowers individuals and teams to make a difference</a:t>
            </a:r>
          </a:p>
          <a:p>
            <a:pPr lvl="1"/>
            <a:r>
              <a:rPr lang="en-GB" dirty="0" smtClean="0"/>
              <a:t>ownership of change is with module teams</a:t>
            </a:r>
          </a:p>
          <a:p>
            <a:pPr lvl="1"/>
            <a:r>
              <a:rPr lang="en-GB" dirty="0" smtClean="0"/>
              <a:t>leads to sustainable change</a:t>
            </a:r>
          </a:p>
          <a:p>
            <a:endParaRPr lang="en-GB" dirty="0"/>
          </a:p>
        </p:txBody>
      </p:sp>
      <p:sp>
        <p:nvSpPr>
          <p:cNvPr id="4" name="Slide Number Placeholder 3"/>
          <p:cNvSpPr>
            <a:spLocks noGrp="1"/>
          </p:cNvSpPr>
          <p:nvPr>
            <p:ph type="sldNum" sz="quarter" idx="10"/>
          </p:nvPr>
        </p:nvSpPr>
        <p:spPr/>
        <p:txBody>
          <a:bodyPr/>
          <a:lstStyle/>
          <a:p>
            <a:fld id="{1CE8162D-6AF7-4343-B346-A89ACD031235}"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 synthesis of some of the guidance into a manageable collection.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significant influence of assessment on student study behaviours, their approach to learning and ultimately student learning is a recurrent theme in the educational literature (Biggs, 2003; </a:t>
            </a:r>
            <a:r>
              <a:rPr lang="en-GB" dirty="0" err="1" smtClean="0"/>
              <a:t>Ramsden</a:t>
            </a:r>
            <a:r>
              <a:rPr lang="en-GB" dirty="0" smtClean="0"/>
              <a:t>, 1994; </a:t>
            </a:r>
            <a:r>
              <a:rPr lang="en-GB" dirty="0" err="1" smtClean="0"/>
              <a:t>Rowntree</a:t>
            </a:r>
            <a:r>
              <a:rPr lang="en-GB" dirty="0" smtClean="0"/>
              <a:t>, 1977; Snyder, 1970). </a:t>
            </a:r>
          </a:p>
          <a:p>
            <a:endParaRPr lang="en-GB" dirty="0" smtClean="0"/>
          </a:p>
          <a:p>
            <a:pPr lvl="0"/>
            <a:r>
              <a:rPr lang="en-GB" i="1" dirty="0" smtClean="0"/>
              <a:t>Conditions</a:t>
            </a:r>
            <a:r>
              <a:rPr lang="en-GB" dirty="0" smtClean="0"/>
              <a:t> under which </a:t>
            </a:r>
            <a:r>
              <a:rPr lang="en-GB" i="1" dirty="0" smtClean="0"/>
              <a:t>assessment</a:t>
            </a:r>
            <a:r>
              <a:rPr lang="en-GB" dirty="0" smtClean="0"/>
              <a:t> supports students' learning (Gibbs &amp; Simpson, 2004)</a:t>
            </a:r>
          </a:p>
          <a:p>
            <a:pPr lvl="0"/>
            <a:r>
              <a:rPr lang="en-GB" dirty="0" smtClean="0"/>
              <a:t>Principles of good assessment and feedback practice (</a:t>
            </a:r>
            <a:r>
              <a:rPr lang="en-GB" dirty="0" err="1" smtClean="0"/>
              <a:t>Nicol</a:t>
            </a:r>
            <a:r>
              <a:rPr lang="en-GB" dirty="0" smtClean="0"/>
              <a:t>, 2007)</a:t>
            </a:r>
          </a:p>
          <a:p>
            <a:pPr lvl="0"/>
            <a:r>
              <a:rPr lang="en-GB" dirty="0" smtClean="0"/>
              <a:t>Principles of effective assessment (NUS) </a:t>
            </a:r>
          </a:p>
          <a:p>
            <a:pPr lvl="0"/>
            <a:r>
              <a:rPr lang="en-GB" dirty="0" smtClean="0"/>
              <a:t>Assessment Standards Manifesto (Weston-Manor-Group, 2007)</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CE8162D-6AF7-4343-B346-A89ACD031235}"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B76B7-A095-47B4-A5EB-4CD697E24BFB}"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Times New Roman" pitchFamily="18" charset="0"/>
                <a:ea typeface="+mn-ea"/>
                <a:cs typeface="+mn-cs"/>
              </a:rPr>
              <a:t>a synthesis of some of the guidance into a manageable collection.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Times New Roman"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significant influence of assessment on student study behaviours, their approach to learning and ultimately student learning is a recurrent theme in the educational literature (Biggs, 2003; </a:t>
            </a:r>
            <a:r>
              <a:rPr lang="en-GB" dirty="0" err="1" smtClean="0"/>
              <a:t>Ramsden</a:t>
            </a:r>
            <a:r>
              <a:rPr lang="en-GB" dirty="0" smtClean="0"/>
              <a:t>, 1994; </a:t>
            </a:r>
            <a:r>
              <a:rPr lang="en-GB" dirty="0" err="1" smtClean="0"/>
              <a:t>Rowntree</a:t>
            </a:r>
            <a:r>
              <a:rPr lang="en-GB" dirty="0" smtClean="0"/>
              <a:t>, 1977; Snyder, 1970). </a:t>
            </a:r>
          </a:p>
          <a:p>
            <a:endParaRPr lang="en-GB" dirty="0" smtClean="0"/>
          </a:p>
          <a:p>
            <a:pPr lvl="0"/>
            <a:r>
              <a:rPr lang="en-GB" i="1" dirty="0" smtClean="0"/>
              <a:t>Conditions</a:t>
            </a:r>
            <a:r>
              <a:rPr lang="en-GB" dirty="0" smtClean="0"/>
              <a:t> under which </a:t>
            </a:r>
            <a:r>
              <a:rPr lang="en-GB" i="1" dirty="0" smtClean="0"/>
              <a:t>assessment</a:t>
            </a:r>
            <a:r>
              <a:rPr lang="en-GB" dirty="0" smtClean="0"/>
              <a:t> supports students' learning (Gibbs &amp; Simpson, 2004)</a:t>
            </a:r>
          </a:p>
          <a:p>
            <a:pPr lvl="0"/>
            <a:r>
              <a:rPr lang="en-GB" dirty="0" smtClean="0"/>
              <a:t>Principles of good assessment and feedback practice (</a:t>
            </a:r>
            <a:r>
              <a:rPr lang="en-GB" dirty="0" err="1" smtClean="0"/>
              <a:t>Nicol</a:t>
            </a:r>
            <a:r>
              <a:rPr lang="en-GB" dirty="0" smtClean="0"/>
              <a:t>, 2007)</a:t>
            </a:r>
          </a:p>
          <a:p>
            <a:pPr lvl="0"/>
            <a:r>
              <a:rPr lang="en-GB" dirty="0" smtClean="0"/>
              <a:t>Principles of effective assessment (NUS) </a:t>
            </a:r>
          </a:p>
          <a:p>
            <a:pPr lvl="0"/>
            <a:r>
              <a:rPr lang="en-GB" dirty="0" smtClean="0"/>
              <a:t>Assessment Standards Manifesto (Weston-Manor-Group, 2007)</a:t>
            </a:r>
            <a:endParaRPr lang="en-GB" sz="2000" i="1" dirty="0" smtClean="0"/>
          </a:p>
          <a:p>
            <a:pPr lvl="1" indent="0">
              <a:lnSpc>
                <a:spcPct val="150000"/>
              </a:lnSpc>
              <a:buNone/>
            </a:pPr>
            <a:r>
              <a:rPr lang="en-GB" sz="2000" i="1" dirty="0" smtClean="0"/>
              <a:t>Good assessment for learning… </a:t>
            </a:r>
            <a:endParaRPr lang="en-GB" sz="2000" dirty="0" smtClean="0">
              <a:solidFill>
                <a:schemeClr val="accent2"/>
              </a:solidFill>
            </a:endParaRPr>
          </a:p>
          <a:p>
            <a:pPr lvl="1" indent="0">
              <a:lnSpc>
                <a:spcPct val="150000"/>
              </a:lnSpc>
              <a:buNone/>
            </a:pPr>
            <a:r>
              <a:rPr lang="en-GB" sz="2000" dirty="0" smtClean="0">
                <a:solidFill>
                  <a:schemeClr val="accent2"/>
                </a:solidFill>
              </a:rPr>
              <a:t>engages students with the assessment criteria</a:t>
            </a:r>
          </a:p>
          <a:p>
            <a:pPr lvl="2">
              <a:lnSpc>
                <a:spcPct val="150000"/>
              </a:lnSpc>
              <a:buNone/>
            </a:pPr>
            <a:r>
              <a:rPr lang="en-GB" sz="2000" dirty="0" smtClean="0">
                <a:solidFill>
                  <a:schemeClr val="accent2"/>
                </a:solidFill>
              </a:rPr>
              <a:t>…supports personalised learning</a:t>
            </a:r>
          </a:p>
          <a:p>
            <a:pPr lvl="2">
              <a:lnSpc>
                <a:spcPct val="150000"/>
              </a:lnSpc>
              <a:buNone/>
            </a:pPr>
            <a:r>
              <a:rPr lang="en-GB" sz="2000" dirty="0" smtClean="0">
                <a:solidFill>
                  <a:schemeClr val="accent2"/>
                </a:solidFill>
              </a:rPr>
              <a:t>…ensures feedback leads to improvement</a:t>
            </a:r>
          </a:p>
          <a:p>
            <a:pPr lvl="2">
              <a:lnSpc>
                <a:spcPct val="150000"/>
              </a:lnSpc>
              <a:buNone/>
            </a:pPr>
            <a:r>
              <a:rPr lang="en-GB" sz="2000" dirty="0" smtClean="0">
                <a:solidFill>
                  <a:schemeClr val="accent2"/>
                </a:solidFill>
              </a:rPr>
              <a:t>…focuses on student development</a:t>
            </a:r>
          </a:p>
          <a:p>
            <a:pPr lvl="2">
              <a:lnSpc>
                <a:spcPct val="150000"/>
              </a:lnSpc>
              <a:buNone/>
            </a:pPr>
            <a:r>
              <a:rPr lang="en-GB" sz="2000" dirty="0" smtClean="0">
                <a:solidFill>
                  <a:schemeClr val="accent2"/>
                </a:solidFill>
              </a:rPr>
              <a:t>…stimulates dialogue </a:t>
            </a:r>
          </a:p>
          <a:p>
            <a:pPr lvl="2">
              <a:lnSpc>
                <a:spcPct val="150000"/>
              </a:lnSpc>
              <a:buNone/>
            </a:pPr>
            <a:r>
              <a:rPr lang="en-GB" sz="2000" dirty="0" smtClean="0">
                <a:solidFill>
                  <a:schemeClr val="accent2"/>
                </a:solidFill>
              </a:rPr>
              <a:t>…considers student and staff effort</a:t>
            </a:r>
          </a:p>
        </p:txBody>
      </p:sp>
      <p:sp>
        <p:nvSpPr>
          <p:cNvPr id="4" name="Slide Number Placeholder 3"/>
          <p:cNvSpPr>
            <a:spLocks noGrp="1"/>
          </p:cNvSpPr>
          <p:nvPr>
            <p:ph type="sldNum" sz="quarter" idx="10"/>
          </p:nvPr>
        </p:nvSpPr>
        <p:spPr/>
        <p:txBody>
          <a:bodyPr/>
          <a:lstStyle/>
          <a:p>
            <a:fld id="{1CE8162D-6AF7-4343-B346-A89ACD031235}"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Relationship with module team is key to success</a:t>
            </a:r>
          </a:p>
          <a:p>
            <a:r>
              <a:rPr lang="en-GB" dirty="0" smtClean="0"/>
              <a:t>AI has worked to build relationship and grow local solutions</a:t>
            </a:r>
          </a:p>
          <a:p>
            <a:r>
              <a:rPr lang="en-GB" dirty="0" smtClean="0"/>
              <a:t>changes are in some cases over longer period than at first envisaged</a:t>
            </a:r>
          </a:p>
          <a:p>
            <a:r>
              <a:rPr lang="en-GB" dirty="0" smtClean="0"/>
              <a:t>different teams at different stages</a:t>
            </a:r>
          </a:p>
          <a:p>
            <a:r>
              <a:rPr lang="en-GB" dirty="0" smtClean="0"/>
              <a:t>sustainability is fundamental to project</a:t>
            </a:r>
          </a:p>
          <a:p>
            <a:r>
              <a:rPr lang="en-GB" dirty="0" smtClean="0"/>
              <a:t>It’s about the pedagogy not the technology</a:t>
            </a:r>
          </a:p>
          <a:p>
            <a:r>
              <a:rPr lang="en-GB" smtClean="0"/>
              <a:t>collateral effects important</a:t>
            </a:r>
          </a:p>
          <a:p>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New Roman" pitchFamily="18" charset="0"/>
                <a:ea typeface="+mn-ea"/>
                <a:cs typeface="+mn-cs"/>
              </a:rPr>
              <a:t>four projects with different contexts and delivery goals</a:t>
            </a:r>
          </a:p>
          <a:p>
            <a:r>
              <a:rPr lang="en-GB" sz="1200" kern="1200" dirty="0" smtClean="0">
                <a:solidFill>
                  <a:schemeClr val="tx1"/>
                </a:solidFill>
                <a:latin typeface="Times New Roman" pitchFamily="18" charset="0"/>
                <a:ea typeface="+mn-ea"/>
                <a:cs typeface="+mn-cs"/>
              </a:rPr>
              <a:t>Explain why the cluster</a:t>
            </a:r>
          </a:p>
          <a:p>
            <a:r>
              <a:rPr lang="en-GB" sz="1200" kern="1200" dirty="0" smtClean="0">
                <a:solidFill>
                  <a:schemeClr val="tx1"/>
                </a:solidFill>
                <a:latin typeface="Times New Roman" pitchFamily="18" charset="0"/>
                <a:ea typeface="+mn-ea"/>
                <a:cs typeface="+mn-cs"/>
              </a:rPr>
              <a:t>Talk about the common</a:t>
            </a:r>
            <a:r>
              <a:rPr lang="en-GB" sz="1200" kern="1200" baseline="0" dirty="0" smtClean="0">
                <a:solidFill>
                  <a:schemeClr val="tx1"/>
                </a:solidFill>
                <a:latin typeface="Times New Roman" pitchFamily="18" charset="0"/>
                <a:ea typeface="+mn-ea"/>
                <a:cs typeface="+mn-cs"/>
              </a:rPr>
              <a:t> themes</a:t>
            </a:r>
          </a:p>
          <a:p>
            <a:r>
              <a:rPr lang="en-GB" sz="1200" kern="1200" baseline="0" dirty="0" smtClean="0">
                <a:solidFill>
                  <a:schemeClr val="tx1"/>
                </a:solidFill>
                <a:latin typeface="Times New Roman" pitchFamily="18" charset="0"/>
                <a:ea typeface="+mn-ea"/>
                <a:cs typeface="+mn-cs"/>
              </a:rPr>
              <a:t>The role of the critical friend at the start</a:t>
            </a:r>
          </a:p>
          <a:p>
            <a:r>
              <a:rPr lang="en-GB" sz="1200" kern="1200" baseline="0" dirty="0" smtClean="0">
                <a:solidFill>
                  <a:schemeClr val="tx1"/>
                </a:solidFill>
                <a:latin typeface="Times New Roman" pitchFamily="18" charset="0"/>
                <a:ea typeface="+mn-ea"/>
                <a:cs typeface="+mn-cs"/>
              </a:rPr>
              <a:t>Also consultants like Rachael Harris – their role</a:t>
            </a:r>
            <a:endParaRPr lang="en-GB"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Mention the curriculum design strand – aims, numbers involved, chances for synergy in shared </a:t>
            </a:r>
            <a:r>
              <a:rPr lang="en-GB" smtClean="0"/>
              <a:t>JISC run  meetings</a:t>
            </a:r>
            <a:endParaRPr lang="en-GB" dirty="0" smtClean="0"/>
          </a:p>
          <a:p>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Discussion:</a:t>
            </a:r>
          </a:p>
          <a:p>
            <a:endParaRPr lang="en-GB" dirty="0" smtClean="0"/>
          </a:p>
          <a:p>
            <a:r>
              <a:rPr lang="en-GB" dirty="0" smtClean="0"/>
              <a:t>What</a:t>
            </a:r>
            <a:r>
              <a:rPr lang="en-GB" baseline="0" dirty="0" smtClean="0"/>
              <a:t> are the perceived benefits?</a:t>
            </a:r>
          </a:p>
          <a:p>
            <a:r>
              <a:rPr lang="en-GB" baseline="0" dirty="0" smtClean="0"/>
              <a:t>What are the fears?</a:t>
            </a:r>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Originally</a:t>
            </a:r>
            <a:r>
              <a:rPr lang="en-GB" baseline="0" dirty="0" smtClean="0"/>
              <a:t> </a:t>
            </a:r>
            <a:r>
              <a:rPr lang="en-GB" dirty="0" smtClean="0"/>
              <a:t>Collaborative Approaches to the Management of E-Learning</a:t>
            </a:r>
          </a:p>
          <a:p>
            <a:r>
              <a:rPr lang="en-GB" dirty="0" smtClean="0"/>
              <a:t>“Camels are versatile animals and can operate in the harshest of conditions, surviving on the poorest vegetation. They produce milk for nutrition and dung for fuel as well as providing transport. There are a lot of parallels with the versatility of e-learning in making learning happen in places where it wouldn't otherwise be possible” </a:t>
            </a:r>
          </a:p>
          <a:p>
            <a:endParaRPr lang="en-GB" dirty="0" smtClean="0"/>
          </a:p>
          <a:p>
            <a:r>
              <a:rPr lang="en-GB" dirty="0" smtClean="0"/>
              <a:t>Explanation of how we work</a:t>
            </a:r>
          </a:p>
          <a:p>
            <a:endParaRPr lang="en-GB" dirty="0" smtClean="0"/>
          </a:p>
          <a:p>
            <a:r>
              <a:rPr lang="en-GB" sz="1200" kern="1200" dirty="0" smtClean="0">
                <a:solidFill>
                  <a:schemeClr val="tx1"/>
                </a:solidFill>
                <a:latin typeface="Times New Roman" pitchFamily="18" charset="0"/>
                <a:ea typeface="+mn-ea"/>
                <a:cs typeface="+mn-cs"/>
              </a:rPr>
              <a:t>Working across formal boundaries and meeting face to face every six months, in a planned, facilitated CAMEL cluster, has enabled us to build a supportive learning community, which has provided a space for testing our ideas and validating our practice</a:t>
            </a:r>
            <a:endParaRPr lang="en-GB" dirty="0" smtClean="0"/>
          </a:p>
          <a:p>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Has allowed us to share:</a:t>
            </a:r>
          </a:p>
          <a:p>
            <a:r>
              <a:rPr lang="en-GB" dirty="0" smtClean="0"/>
              <a:t>Engaging &amp; working with others is the most important part of shifting thinking and practice</a:t>
            </a:r>
          </a:p>
          <a:p>
            <a:r>
              <a:rPr lang="en-GB" dirty="0" smtClean="0"/>
              <a:t>Change is</a:t>
            </a:r>
            <a:r>
              <a:rPr lang="en-GB" baseline="0" dirty="0" smtClean="0"/>
              <a:t> result of a cumulative effect – relationship building activities, build confidence in others, develop and se change agents </a:t>
            </a:r>
          </a:p>
          <a:p>
            <a:r>
              <a:rPr lang="en-GB" baseline="0" dirty="0" smtClean="0"/>
              <a:t> Change is a complex and inexact process – the cluster supports us in working in this way</a:t>
            </a:r>
            <a:endParaRPr lang="en-GB" dirty="0"/>
          </a:p>
        </p:txBody>
      </p:sp>
      <p:sp>
        <p:nvSpPr>
          <p:cNvPr id="4" name="Slide Number Placeholder 3"/>
          <p:cNvSpPr>
            <a:spLocks noGrp="1"/>
          </p:cNvSpPr>
          <p:nvPr>
            <p:ph type="sldNum" sz="quarter" idx="10"/>
          </p:nvPr>
        </p:nvSpPr>
        <p:spPr/>
        <p:txBody>
          <a:bodyPr/>
          <a:lstStyle/>
          <a:p>
            <a:fld id="{1956BDFF-B27E-4CF3-882B-2A460C81D91E}"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6BDFF-B27E-4CF3-882B-2A460C81D9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6BDFF-B27E-4CF3-882B-2A460C81D9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56BDFF-B27E-4CF3-882B-2A460C81D9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B76B7-A095-47B4-A5EB-4CD697E24BFB}" type="slidenum">
              <a:rPr lang="en-US"/>
              <a:pPr/>
              <a:t>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56BDFF-B27E-4CF3-882B-2A460C81D9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828A21-4BC2-42C6-A48A-664DF82D9D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0A296F-AA6B-4C51-973D-702E613A66A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46028-EE09-4D2D-8649-8E4993C979E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B5DABF5-4554-4B45-9710-B3321EA1A2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A33B41-52AB-42E0-A6FA-1D30248FD80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468007-6415-4C7B-89C8-697C2394058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1CD963-71F7-443D-BA8C-2B884AFA3D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EA7FCF-2940-41DC-A613-E96FA6CFF8D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68AA2D5-453F-44CF-92AA-24BE0FAE6C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D6CF5F-6C97-4255-BD57-8F28A96C68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E52EF9-4AF8-4E63-9B33-F788E9C27F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29F079-3341-4858-8C1F-2B7D3AA18E8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1DFB8A-EB58-4973-94C3-C5B9211F72AF}" type="slidenum">
              <a:rPr lang="en-US"/>
              <a:pPr/>
              <a:t>‹#›</a:t>
            </a:fld>
            <a:endParaRPr lang="en-US"/>
          </a:p>
        </p:txBody>
      </p:sp>
      <p:pic>
        <p:nvPicPr>
          <p:cNvPr id="1031" name="Picture 7" descr="POWERPOINT-BACKGROUND1"/>
          <p:cNvPicPr>
            <a:picLocks noChangeAspect="1" noChangeArrowheads="1"/>
          </p:cNvPicPr>
          <p:nvPr/>
        </p:nvPicPr>
        <p:blipFill>
          <a:blip r:embed="rId14" cstate="print"/>
          <a:srcRect/>
          <a:stretch>
            <a:fillRect/>
          </a:stretch>
        </p:blipFill>
        <p:spPr bwMode="auto">
          <a:xfrm>
            <a:off x="0" y="5156200"/>
            <a:ext cx="9144000" cy="17018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eaLnBrk="0" fontAlgn="base" hangingPunct="0">
        <a:spcBef>
          <a:spcPct val="0"/>
        </a:spcBef>
        <a:spcAft>
          <a:spcPct val="0"/>
        </a:spcAft>
        <a:defRPr sz="4000">
          <a:solidFill>
            <a:schemeClr val="tx2"/>
          </a:solidFill>
          <a:latin typeface="Verdana" pitchFamily="34" charset="0"/>
        </a:defRPr>
      </a:lvl6pPr>
      <a:lvl7pPr marL="914400" algn="ctr" rtl="0" eaLnBrk="0" fontAlgn="base" hangingPunct="0">
        <a:spcBef>
          <a:spcPct val="0"/>
        </a:spcBef>
        <a:spcAft>
          <a:spcPct val="0"/>
        </a:spcAft>
        <a:defRPr sz="4000">
          <a:solidFill>
            <a:schemeClr val="tx2"/>
          </a:solidFill>
          <a:latin typeface="Verdana" pitchFamily="34" charset="0"/>
        </a:defRPr>
      </a:lvl7pPr>
      <a:lvl8pPr marL="1371600" algn="ctr" rtl="0" eaLnBrk="0" fontAlgn="base" hangingPunct="0">
        <a:spcBef>
          <a:spcPct val="0"/>
        </a:spcBef>
        <a:spcAft>
          <a:spcPct val="0"/>
        </a:spcAft>
        <a:defRPr sz="4000">
          <a:solidFill>
            <a:schemeClr val="tx2"/>
          </a:solidFill>
          <a:latin typeface="Verdana" pitchFamily="34" charset="0"/>
        </a:defRPr>
      </a:lvl8pPr>
      <a:lvl9pPr marL="1828800" algn="ctr" rtl="0" eaLnBrk="0" fontAlgn="base" hangingPunct="0">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a:xfrm>
            <a:off x="571472" y="1928802"/>
            <a:ext cx="8072494" cy="1428760"/>
          </a:xfrm>
        </p:spPr>
        <p:txBody>
          <a:bodyPr/>
          <a:lstStyle/>
          <a:p>
            <a:r>
              <a:rPr lang="en-GB" sz="2800" b="1" dirty="0" smtClean="0"/>
              <a:t/>
            </a:r>
            <a:br>
              <a:rPr lang="en-GB" sz="2800" b="1" dirty="0" smtClean="0"/>
            </a:br>
            <a:r>
              <a:rPr lang="en-GB" sz="2800" b="1" dirty="0" smtClean="0"/>
              <a:t>Synergy in action: </a:t>
            </a:r>
            <a:br>
              <a:rPr lang="en-GB" sz="2800" b="1" dirty="0" smtClean="0"/>
            </a:br>
            <a:r>
              <a:rPr lang="en-GB" sz="2800" b="1" dirty="0" smtClean="0"/>
              <a:t>getting more than we anticipated </a:t>
            </a:r>
            <a:br>
              <a:rPr lang="en-GB" sz="2800" b="1" dirty="0" smtClean="0"/>
            </a:br>
            <a:r>
              <a:rPr lang="en-GB" sz="2800" b="1" dirty="0" smtClean="0"/>
              <a:t/>
            </a:r>
            <a:br>
              <a:rPr lang="en-GB" sz="2800" b="1" dirty="0" smtClean="0"/>
            </a:br>
            <a:r>
              <a:rPr lang="en-GB" sz="1800" b="1" dirty="0" smtClean="0"/>
              <a:t>Part 1 Diverse projects – common themes</a:t>
            </a:r>
            <a:br>
              <a:rPr lang="en-GB" sz="1800" b="1" dirty="0" smtClean="0"/>
            </a:br>
            <a:r>
              <a:rPr lang="en-GB" sz="1800" b="1" dirty="0" smtClean="0"/>
              <a:t>Part 2 </a:t>
            </a:r>
            <a:r>
              <a:rPr lang="en-GB" sz="1800" b="1" smtClean="0"/>
              <a:t>Collaboration : </a:t>
            </a:r>
            <a:r>
              <a:rPr lang="en-GB" sz="1800" b="1" dirty="0" smtClean="0"/>
              <a:t>What are </a:t>
            </a:r>
            <a:r>
              <a:rPr lang="en-GB" sz="1800" b="1" smtClean="0"/>
              <a:t>the benefits and </a:t>
            </a:r>
            <a:r>
              <a:rPr lang="en-GB" sz="1800" b="1" dirty="0" smtClean="0"/>
              <a:t>fears?</a:t>
            </a:r>
            <a:r>
              <a:rPr lang="en-GB" sz="2800" b="1" dirty="0" smtClean="0"/>
              <a:t/>
            </a:r>
            <a:br>
              <a:rPr lang="en-GB" sz="2800" b="1" dirty="0" smtClean="0"/>
            </a:br>
            <a:r>
              <a:rPr lang="en-GB" dirty="0" smtClean="0">
                <a:solidFill>
                  <a:schemeClr val="accent1">
                    <a:lumMod val="50000"/>
                  </a:schemeClr>
                </a:solidFill>
              </a:rPr>
              <a:t/>
            </a:r>
            <a:br>
              <a:rPr lang="en-GB" dirty="0" smtClean="0">
                <a:solidFill>
                  <a:schemeClr val="accent1">
                    <a:lumMod val="50000"/>
                  </a:schemeClr>
                </a:solidFill>
              </a:rPr>
            </a:br>
            <a:r>
              <a:rPr lang="en-GB" dirty="0" smtClean="0">
                <a:solidFill>
                  <a:schemeClr val="accent1">
                    <a:lumMod val="50000"/>
                  </a:schemeClr>
                </a:solidFill>
              </a:rPr>
              <a:t/>
            </a:r>
            <a:br>
              <a:rPr lang="en-GB" dirty="0" smtClean="0">
                <a:solidFill>
                  <a:schemeClr val="accent1">
                    <a:lumMod val="50000"/>
                  </a:schemeClr>
                </a:solidFill>
              </a:rPr>
            </a:br>
            <a:endParaRPr lang="en-GB" dirty="0"/>
          </a:p>
        </p:txBody>
      </p:sp>
      <p:sp>
        <p:nvSpPr>
          <p:cNvPr id="4" name="Content Placeholder 3"/>
          <p:cNvSpPr>
            <a:spLocks noGrp="1"/>
          </p:cNvSpPr>
          <p:nvPr>
            <p:ph idx="1"/>
          </p:nvPr>
        </p:nvSpPr>
        <p:spPr>
          <a:xfrm>
            <a:off x="142844" y="3143248"/>
            <a:ext cx="8786874" cy="928694"/>
          </a:xfrm>
        </p:spPr>
        <p:txBody>
          <a:bodyPr/>
          <a:lstStyle/>
          <a:p>
            <a:pPr algn="ctr">
              <a:buNone/>
            </a:pPr>
            <a:endParaRPr lang="en-GB" sz="2400" b="1" dirty="0" smtClean="0"/>
          </a:p>
          <a:p>
            <a:pPr algn="ctr">
              <a:buNone/>
            </a:pPr>
            <a:endParaRPr lang="en-GB" sz="2400" dirty="0" smtClean="0"/>
          </a:p>
          <a:p>
            <a:pPr algn="ctr">
              <a:buNone/>
            </a:pPr>
            <a:r>
              <a:rPr lang="en-GB" sz="2400" dirty="0" smtClean="0"/>
              <a:t>Dominic Bygate, Gus Cameron, </a:t>
            </a:r>
          </a:p>
          <a:p>
            <a:pPr algn="ctr">
              <a:buNone/>
            </a:pPr>
            <a:r>
              <a:rPr lang="en-GB" sz="2400" dirty="0" smtClean="0"/>
              <a:t>Mark Clements, Karen Leslie, Mark Russell</a:t>
            </a:r>
          </a:p>
          <a:p>
            <a:pPr algn="ctr">
              <a:buNone/>
            </a:pPr>
            <a:endParaRPr lang="en-GB" sz="1800" dirty="0" smtClean="0"/>
          </a:p>
          <a:p>
            <a:pPr algn="ctr">
              <a:buNone/>
            </a:pPr>
            <a:endParaRPr lang="en-GB" sz="1800" dirty="0" smtClean="0"/>
          </a:p>
          <a:p>
            <a:pPr algn="ctr">
              <a:buNone/>
            </a:pPr>
            <a:r>
              <a:rPr lang="en-GB" sz="1800" dirty="0" smtClean="0"/>
              <a:t>Universities of Bristol, Exeter, Hertfordshire</a:t>
            </a:r>
            <a:br>
              <a:rPr lang="en-GB" sz="1800" dirty="0" smtClean="0"/>
            </a:br>
            <a:r>
              <a:rPr lang="en-GB" sz="1800" dirty="0" smtClean="0"/>
              <a:t>and Westminster</a:t>
            </a:r>
            <a:endParaRPr lang="en-US" sz="1800" dirty="0" smtClean="0"/>
          </a:p>
          <a:p>
            <a:pPr algn="ctr">
              <a:buNone/>
            </a:pPr>
            <a:endParaRPr lang="en-GB"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pPr marL="304800" indent="-304800">
              <a:lnSpc>
                <a:spcPct val="90000"/>
              </a:lnSpc>
              <a:spcBef>
                <a:spcPts val="800"/>
              </a:spcBef>
              <a:buClr>
                <a:srgbClr val="000000"/>
              </a:buClr>
            </a:pPr>
            <a:r>
              <a:rPr lang="en-GB" sz="2400" dirty="0" smtClean="0"/>
              <a:t>Process evaluated with 360 1</a:t>
            </a:r>
            <a:r>
              <a:rPr lang="en-GB" sz="2400" baseline="30000" dirty="0" smtClean="0"/>
              <a:t>st</a:t>
            </a:r>
            <a:r>
              <a:rPr lang="en-GB" sz="2400" dirty="0" smtClean="0"/>
              <a:t> year Bioscience students and 36 personal tutors</a:t>
            </a:r>
          </a:p>
          <a:p>
            <a:pPr marL="304800" indent="-304800">
              <a:lnSpc>
                <a:spcPct val="90000"/>
              </a:lnSpc>
              <a:spcBef>
                <a:spcPts val="800"/>
              </a:spcBef>
              <a:buClr>
                <a:srgbClr val="000000"/>
              </a:buClr>
            </a:pPr>
            <a:r>
              <a:rPr lang="en-GB" sz="2400" dirty="0" smtClean="0"/>
              <a:t>One round of reflection compulsory</a:t>
            </a:r>
          </a:p>
          <a:p>
            <a:pPr marL="304800" indent="-304800">
              <a:lnSpc>
                <a:spcPct val="90000"/>
              </a:lnSpc>
              <a:spcBef>
                <a:spcPts val="800"/>
              </a:spcBef>
              <a:buClr>
                <a:srgbClr val="000000"/>
              </a:buClr>
            </a:pPr>
            <a:r>
              <a:rPr lang="en-GB" sz="2400" dirty="0" smtClean="0"/>
              <a:t>~ 50 % students completed &gt;3 cycles of reflection</a:t>
            </a:r>
          </a:p>
          <a:p>
            <a:pPr marL="304800" indent="-304800">
              <a:lnSpc>
                <a:spcPct val="90000"/>
              </a:lnSpc>
              <a:spcBef>
                <a:spcPts val="800"/>
              </a:spcBef>
              <a:buClr>
                <a:srgbClr val="000000"/>
              </a:buClr>
            </a:pPr>
            <a:r>
              <a:rPr lang="en-GB" sz="2400" dirty="0" smtClean="0"/>
              <a:t>Majority of students positive about the process but tutors less so….</a:t>
            </a:r>
          </a:p>
          <a:p>
            <a:pPr marL="304800" indent="-304800">
              <a:lnSpc>
                <a:spcPct val="90000"/>
              </a:lnSpc>
              <a:spcBef>
                <a:spcPts val="800"/>
              </a:spcBef>
              <a:buClr>
                <a:srgbClr val="000000"/>
              </a:buClr>
            </a:pPr>
            <a:r>
              <a:rPr lang="en-GB" sz="2400" dirty="0" smtClean="0"/>
              <a:t>Tutor engagement key to student participation</a:t>
            </a:r>
          </a:p>
          <a:p>
            <a:pPr marL="304800" indent="-304800">
              <a:lnSpc>
                <a:spcPct val="90000"/>
              </a:lnSpc>
              <a:spcBef>
                <a:spcPts val="800"/>
              </a:spcBef>
              <a:buClr>
                <a:srgbClr val="000000"/>
              </a:buClr>
            </a:pPr>
            <a:endParaRPr lang="en-GB" sz="2400" dirty="0" smtClean="0"/>
          </a:p>
          <a:p>
            <a:pPr marL="304800" indent="-304800">
              <a:lnSpc>
                <a:spcPct val="90000"/>
              </a:lnSpc>
              <a:spcBef>
                <a:spcPts val="800"/>
              </a:spcBef>
              <a:buClr>
                <a:srgbClr val="000000"/>
              </a:buClr>
            </a:pP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Lessons Learnt</a:t>
            </a:r>
            <a:endParaRPr lang="en-GB" dirty="0"/>
          </a:p>
        </p:txBody>
      </p:sp>
      <p:sp>
        <p:nvSpPr>
          <p:cNvPr id="3" name="Content Placeholder 2"/>
          <p:cNvSpPr>
            <a:spLocks noGrp="1"/>
          </p:cNvSpPr>
          <p:nvPr>
            <p:ph idx="1"/>
          </p:nvPr>
        </p:nvSpPr>
        <p:spPr/>
        <p:txBody>
          <a:bodyPr/>
          <a:lstStyle/>
          <a:p>
            <a:pPr marL="304800" lvl="0" indent="-304800">
              <a:lnSpc>
                <a:spcPct val="90000"/>
              </a:lnSpc>
              <a:spcBef>
                <a:spcPts val="800"/>
              </a:spcBef>
              <a:buClr>
                <a:srgbClr val="000000"/>
              </a:buClr>
            </a:pPr>
            <a:r>
              <a:rPr lang="en-GB" sz="2400" dirty="0" smtClean="0">
                <a:solidFill>
                  <a:srgbClr val="000000"/>
                </a:solidFill>
              </a:rPr>
              <a:t>Technology should be as simple as possible</a:t>
            </a:r>
          </a:p>
          <a:p>
            <a:pPr marL="304800" indent="-304800">
              <a:lnSpc>
                <a:spcPct val="90000"/>
              </a:lnSpc>
              <a:spcBef>
                <a:spcPts val="800"/>
              </a:spcBef>
              <a:buClr>
                <a:srgbClr val="000000"/>
              </a:buClr>
            </a:pPr>
            <a:r>
              <a:rPr lang="en-GB" sz="2400" dirty="0" smtClean="0">
                <a:solidFill>
                  <a:srgbClr val="000000"/>
                </a:solidFill>
              </a:rPr>
              <a:t>Use student champions to encourage uptake</a:t>
            </a:r>
          </a:p>
          <a:p>
            <a:pPr marL="304800" lvl="0" indent="-304800">
              <a:lnSpc>
                <a:spcPct val="90000"/>
              </a:lnSpc>
              <a:spcBef>
                <a:spcPts val="800"/>
              </a:spcBef>
              <a:buClr>
                <a:srgbClr val="000000"/>
              </a:buClr>
            </a:pPr>
            <a:r>
              <a:rPr lang="en-GB" sz="2400" dirty="0" smtClean="0">
                <a:solidFill>
                  <a:srgbClr val="000000"/>
                </a:solidFill>
              </a:rPr>
              <a:t>Engage staff early in project</a:t>
            </a:r>
          </a:p>
          <a:p>
            <a:pPr marL="304800" indent="-304800">
              <a:lnSpc>
                <a:spcPct val="90000"/>
              </a:lnSpc>
              <a:spcBef>
                <a:spcPts val="800"/>
              </a:spcBef>
              <a:buClr>
                <a:srgbClr val="000000"/>
              </a:buClr>
            </a:pPr>
            <a:r>
              <a:rPr lang="en-GB" sz="2400" dirty="0" smtClean="0">
                <a:solidFill>
                  <a:srgbClr val="000000"/>
                </a:solidFill>
              </a:rPr>
              <a:t>Project has altered the way staff give feedback  </a:t>
            </a:r>
          </a:p>
          <a:p>
            <a:pPr marL="304800" lvl="0" indent="-304800">
              <a:lnSpc>
                <a:spcPct val="90000"/>
              </a:lnSpc>
              <a:spcBef>
                <a:spcPts val="800"/>
              </a:spcBef>
              <a:buClr>
                <a:srgbClr val="000000"/>
              </a:buClr>
            </a:pPr>
            <a:r>
              <a:rPr lang="en-GB" sz="2400" dirty="0" smtClean="0">
                <a:solidFill>
                  <a:srgbClr val="000000"/>
                </a:solidFill>
              </a:rPr>
              <a:t>Senior management involvement key to sustainability</a:t>
            </a:r>
          </a:p>
          <a:p>
            <a:pPr marL="304800" lvl="0" indent="-304800">
              <a:lnSpc>
                <a:spcPct val="90000"/>
              </a:lnSpc>
              <a:spcBef>
                <a:spcPts val="800"/>
              </a:spcBef>
              <a:buClr>
                <a:srgbClr val="000000"/>
              </a:buClr>
              <a:buNone/>
            </a:pPr>
            <a:endParaRPr lang="en-GB" sz="2400" dirty="0" smtClean="0">
              <a:solidFill>
                <a:srgbClr val="000000"/>
              </a:solidFill>
            </a:endParaRPr>
          </a:p>
          <a:p>
            <a:pPr>
              <a:buNone/>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pic>
        <p:nvPicPr>
          <p:cNvPr id="6" name="Content Placeholder 5" descr="integrate-logo-1.gif"/>
          <p:cNvPicPr>
            <a:picLocks noGrp="1" noChangeAspect="1"/>
          </p:cNvPicPr>
          <p:nvPr>
            <p:ph idx="1"/>
          </p:nvPr>
        </p:nvPicPr>
        <p:blipFill>
          <a:blip r:embed="rId3" cstate="print"/>
          <a:stretch>
            <a:fillRect/>
          </a:stretch>
        </p:blipFill>
        <p:spPr>
          <a:xfrm>
            <a:off x="2786050" y="1857364"/>
            <a:ext cx="3468220" cy="928694"/>
          </a:xfrm>
        </p:spPr>
      </p:pic>
      <p:pic>
        <p:nvPicPr>
          <p:cNvPr id="7" name="Picture 6"/>
          <p:cNvPicPr>
            <a:picLocks noChangeAspect="1" noChangeArrowheads="1"/>
          </p:cNvPicPr>
          <p:nvPr/>
        </p:nvPicPr>
        <p:blipFill>
          <a:blip r:embed="rId4" cstate="print"/>
          <a:srcRect/>
          <a:stretch>
            <a:fillRect/>
          </a:stretch>
        </p:blipFill>
        <p:spPr bwMode="auto">
          <a:xfrm>
            <a:off x="214282" y="214290"/>
            <a:ext cx="1128188" cy="584795"/>
          </a:xfrm>
          <a:prstGeom prst="rect">
            <a:avLst/>
          </a:prstGeom>
          <a:noFill/>
          <a:ln w="9525">
            <a:noFill/>
            <a:miter lim="800000"/>
            <a:headEnd/>
            <a:tailEnd/>
          </a:ln>
        </p:spPr>
      </p:pic>
      <p:sp>
        <p:nvSpPr>
          <p:cNvPr id="4" name="Rectangle 3"/>
          <p:cNvSpPr/>
          <p:nvPr/>
        </p:nvSpPr>
        <p:spPr>
          <a:xfrm>
            <a:off x="1357290" y="3214686"/>
            <a:ext cx="6786610" cy="1569660"/>
          </a:xfrm>
          <a:prstGeom prst="rect">
            <a:avLst/>
          </a:prstGeom>
        </p:spPr>
        <p:txBody>
          <a:bodyPr wrap="square">
            <a:spAutoFit/>
          </a:bodyPr>
          <a:lstStyle/>
          <a:p>
            <a:pPr algn="ctr"/>
            <a:r>
              <a:rPr lang="en-GB" dirty="0" smtClean="0">
                <a:solidFill>
                  <a:schemeClr val="tx1">
                    <a:lumMod val="95000"/>
                    <a:lumOff val="5000"/>
                  </a:schemeClr>
                </a:solidFill>
              </a:rPr>
              <a:t/>
            </a:r>
            <a:br>
              <a:rPr lang="en-GB" dirty="0" smtClean="0">
                <a:solidFill>
                  <a:schemeClr val="tx1">
                    <a:lumMod val="95000"/>
                    <a:lumOff val="5000"/>
                  </a:schemeClr>
                </a:solidFill>
              </a:rPr>
            </a:br>
            <a:r>
              <a:rPr lang="en-GB" dirty="0" smtClean="0">
                <a:solidFill>
                  <a:schemeClr val="tx1">
                    <a:lumMod val="95000"/>
                    <a:lumOff val="5000"/>
                  </a:schemeClr>
                </a:solidFill>
                <a:latin typeface="Tahoma" pitchFamily="34" charset="0"/>
                <a:cs typeface="Tahoma" pitchFamily="34" charset="0"/>
              </a:rPr>
              <a:t>Karen Leslie, Laura Taylor, Liz Dunne</a:t>
            </a:r>
          </a:p>
          <a:p>
            <a:pPr algn="ctr"/>
            <a:endParaRPr lang="en-GB" dirty="0" smtClean="0">
              <a:solidFill>
                <a:schemeClr val="tx1">
                  <a:lumMod val="95000"/>
                  <a:lumOff val="5000"/>
                </a:schemeClr>
              </a:solidFill>
              <a:latin typeface="Tahoma" pitchFamily="34" charset="0"/>
              <a:cs typeface="Tahoma" pitchFamily="34" charset="0"/>
            </a:endParaRPr>
          </a:p>
          <a:p>
            <a:pPr algn="ctr"/>
            <a:r>
              <a:rPr lang="en-GB" dirty="0" smtClean="0">
                <a:solidFill>
                  <a:schemeClr val="tx1">
                    <a:lumMod val="95000"/>
                    <a:lumOff val="5000"/>
                  </a:schemeClr>
                </a:solidFill>
                <a:latin typeface="Tahoma" pitchFamily="34" charset="0"/>
                <a:cs typeface="Tahoma" pitchFamily="34" charset="0"/>
              </a:rPr>
              <a:t>Education Enhancement Unit University of Exeter</a:t>
            </a:r>
            <a:endParaRPr lang="en-US" dirty="0">
              <a:latin typeface="Tahoma" pitchFamily="34" charset="0"/>
              <a:cs typeface="Tahoma"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5715008" y="214290"/>
            <a:ext cx="3286148" cy="769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3" name="Content Placeholder 2"/>
          <p:cNvSpPr>
            <a:spLocks noGrp="1"/>
          </p:cNvSpPr>
          <p:nvPr>
            <p:ph idx="1"/>
          </p:nvPr>
        </p:nvSpPr>
        <p:spPr>
          <a:xfrm>
            <a:off x="785786" y="1643050"/>
            <a:ext cx="7500990" cy="3370264"/>
          </a:xfrm>
        </p:spPr>
        <p:txBody>
          <a:bodyPr/>
          <a:lstStyle/>
          <a:p>
            <a:pPr>
              <a:spcBef>
                <a:spcPct val="50000"/>
              </a:spcBef>
              <a:buNone/>
              <a:defRPr/>
            </a:pPr>
            <a:r>
              <a:rPr lang="en-GB" sz="2400" dirty="0" smtClean="0">
                <a:solidFill>
                  <a:schemeClr val="tx1">
                    <a:lumMod val="95000"/>
                    <a:lumOff val="5000"/>
                  </a:schemeClr>
                </a:solidFill>
              </a:rPr>
              <a:t>	</a:t>
            </a:r>
            <a:br>
              <a:rPr lang="en-GB" sz="2400" dirty="0" smtClean="0">
                <a:solidFill>
                  <a:schemeClr val="tx1">
                    <a:lumMod val="95000"/>
                    <a:lumOff val="5000"/>
                  </a:schemeClr>
                </a:solidFill>
              </a:rPr>
            </a:br>
            <a:r>
              <a:rPr lang="en-GB" sz="2400" dirty="0" smtClean="0">
                <a:solidFill>
                  <a:schemeClr val="tx1">
                    <a:lumMod val="95000"/>
                    <a:lumOff val="5000"/>
                  </a:schemeClr>
                </a:solidFill>
              </a:rPr>
              <a:t>How to promote a learning ethos in which students actively </a:t>
            </a:r>
            <a:r>
              <a:rPr lang="en-GB" sz="2400" dirty="0" smtClean="0">
                <a:solidFill>
                  <a:srgbClr val="C00000"/>
                </a:solidFill>
                <a:ea typeface="Adobe Kaiti Std R" pitchFamily="18" charset="-128"/>
              </a:rPr>
              <a:t>participate</a:t>
            </a:r>
            <a:r>
              <a:rPr lang="en-GB" sz="2400" dirty="0" smtClean="0">
                <a:solidFill>
                  <a:schemeClr val="tx1">
                    <a:lumMod val="95000"/>
                    <a:lumOff val="5000"/>
                  </a:schemeClr>
                </a:solidFill>
              </a:rPr>
              <a:t> and </a:t>
            </a:r>
            <a:r>
              <a:rPr lang="en-GB" sz="2400" dirty="0" smtClean="0">
                <a:solidFill>
                  <a:srgbClr val="C00000"/>
                </a:solidFill>
              </a:rPr>
              <a:t>engage </a:t>
            </a:r>
          </a:p>
          <a:p>
            <a:pPr>
              <a:spcBef>
                <a:spcPct val="50000"/>
              </a:spcBef>
              <a:buNone/>
              <a:defRPr/>
            </a:pPr>
            <a:r>
              <a:rPr lang="en-GB" sz="2400" dirty="0" smtClean="0">
                <a:solidFill>
                  <a:schemeClr val="tx1">
                    <a:lumMod val="95000"/>
                    <a:lumOff val="5000"/>
                  </a:schemeClr>
                </a:solidFill>
              </a:rPr>
              <a:t>	How to manage </a:t>
            </a:r>
            <a:r>
              <a:rPr lang="en-GB" sz="2400" dirty="0" smtClean="0">
                <a:solidFill>
                  <a:srgbClr val="C00000"/>
                </a:solidFill>
              </a:rPr>
              <a:t>assessment </a:t>
            </a:r>
            <a:r>
              <a:rPr lang="en-GB" sz="2400" dirty="0" smtClean="0"/>
              <a:t>and</a:t>
            </a:r>
            <a:r>
              <a:rPr lang="en-GB" sz="2400" dirty="0" smtClean="0">
                <a:solidFill>
                  <a:srgbClr val="C00000"/>
                </a:solidFill>
              </a:rPr>
              <a:t> feedback </a:t>
            </a:r>
            <a:r>
              <a:rPr lang="en-GB" sz="2400" dirty="0" smtClean="0">
                <a:solidFill>
                  <a:schemeClr val="tx1">
                    <a:lumMod val="95000"/>
                    <a:lumOff val="5000"/>
                  </a:schemeClr>
                </a:solidFill>
              </a:rPr>
              <a:t>with </a:t>
            </a:r>
            <a:r>
              <a:rPr lang="en-GB" sz="2400" dirty="0" smtClean="0">
                <a:solidFill>
                  <a:srgbClr val="C00000"/>
                </a:solidFill>
                <a:cs typeface="Aparajita" pitchFamily="2"/>
              </a:rPr>
              <a:t>large numbers</a:t>
            </a:r>
            <a:endParaRPr lang="en-GB" sz="2400" dirty="0" smtClean="0">
              <a:solidFill>
                <a:schemeClr val="tx1">
                  <a:lumMod val="95000"/>
                  <a:lumOff val="5000"/>
                </a:schemeClr>
              </a:solidFill>
            </a:endParaRPr>
          </a:p>
          <a:p>
            <a:pPr>
              <a:spcBef>
                <a:spcPct val="50000"/>
              </a:spcBef>
              <a:buNone/>
              <a:defRPr/>
            </a:pPr>
            <a:r>
              <a:rPr lang="en-GB" sz="2400" dirty="0" smtClean="0">
                <a:solidFill>
                  <a:schemeClr val="tx1">
                    <a:lumMod val="95000"/>
                    <a:lumOff val="5000"/>
                  </a:schemeClr>
                </a:solidFill>
              </a:rPr>
              <a:t>	How to promote a </a:t>
            </a:r>
            <a:r>
              <a:rPr lang="en-GB" sz="2400" dirty="0" smtClean="0">
                <a:solidFill>
                  <a:srgbClr val="C00000"/>
                </a:solidFill>
              </a:rPr>
              <a:t>collaborative community </a:t>
            </a:r>
            <a:r>
              <a:rPr lang="en-GB" sz="2400" dirty="0" smtClean="0">
                <a:solidFill>
                  <a:schemeClr val="tx1">
                    <a:lumMod val="95000"/>
                    <a:lumOff val="5000"/>
                  </a:schemeClr>
                </a:solidFill>
              </a:rPr>
              <a:t>in which </a:t>
            </a:r>
            <a:r>
              <a:rPr lang="en-GB" sz="2400" dirty="0" smtClean="0">
                <a:solidFill>
                  <a:srgbClr val="C00000"/>
                </a:solidFill>
              </a:rPr>
              <a:t>diversity</a:t>
            </a:r>
            <a:r>
              <a:rPr lang="en-GB" sz="2400" dirty="0" smtClean="0">
                <a:solidFill>
                  <a:schemeClr val="tx1">
                    <a:lumMod val="95000"/>
                    <a:lumOff val="5000"/>
                  </a:schemeClr>
                </a:solidFill>
              </a:rPr>
              <a:t> is both valued and </a:t>
            </a:r>
            <a:br>
              <a:rPr lang="en-GB" sz="2400" dirty="0" smtClean="0">
                <a:solidFill>
                  <a:schemeClr val="tx1">
                    <a:lumMod val="95000"/>
                    <a:lumOff val="5000"/>
                  </a:schemeClr>
                </a:solidFill>
              </a:rPr>
            </a:br>
            <a:r>
              <a:rPr lang="en-GB" sz="2400" dirty="0" smtClean="0">
                <a:solidFill>
                  <a:schemeClr val="tx1">
                    <a:lumMod val="95000"/>
                    <a:lumOff val="5000"/>
                  </a:schemeClr>
                </a:solidFill>
              </a:rPr>
              <a:t>well-catered for</a:t>
            </a:r>
            <a:endParaRPr lang="en-GB" sz="2400" dirty="0" smtClean="0">
              <a:solidFill>
                <a:srgbClr val="C00000"/>
              </a:solidFill>
            </a:endParaRPr>
          </a:p>
          <a:p>
            <a:endParaRPr lang="en-GB" dirty="0"/>
          </a:p>
        </p:txBody>
      </p:sp>
      <p:pic>
        <p:nvPicPr>
          <p:cNvPr id="4" name="Content Placeholder 5" descr="integrate-logo-1.gif"/>
          <p:cNvPicPr>
            <a:picLocks noChangeAspect="1"/>
          </p:cNvPicPr>
          <p:nvPr/>
        </p:nvPicPr>
        <p:blipFill>
          <a:blip r:embed="rId3" cstate="print"/>
          <a:stretch>
            <a:fillRect/>
          </a:stretch>
        </p:blipFill>
        <p:spPr bwMode="auto">
          <a:xfrm>
            <a:off x="1285852" y="500042"/>
            <a:ext cx="3468220"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pic>
        <p:nvPicPr>
          <p:cNvPr id="2" name="Picture 1" descr="integrate-target-steering group2.png"/>
          <p:cNvPicPr>
            <a:picLocks noChangeAspect="1"/>
          </p:cNvPicPr>
          <p:nvPr/>
        </p:nvPicPr>
        <p:blipFill>
          <a:blip r:embed="rId3" cstate="print"/>
          <a:stretch>
            <a:fillRect/>
          </a:stretch>
        </p:blipFill>
        <p:spPr>
          <a:xfrm>
            <a:off x="0" y="0"/>
            <a:ext cx="9144000" cy="64293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pic>
        <p:nvPicPr>
          <p:cNvPr id="2051" name="Picture 3"/>
          <p:cNvPicPr>
            <a:picLocks noChangeAspect="1" noChangeArrowheads="1"/>
          </p:cNvPicPr>
          <p:nvPr/>
        </p:nvPicPr>
        <p:blipFill>
          <a:blip r:embed="rId3" cstate="print"/>
          <a:srcRect/>
          <a:stretch>
            <a:fillRect/>
          </a:stretch>
        </p:blipFill>
        <p:spPr bwMode="auto">
          <a:xfrm>
            <a:off x="3643306" y="3857628"/>
            <a:ext cx="2076450" cy="2352675"/>
          </a:xfrm>
          <a:prstGeom prst="rect">
            <a:avLst/>
          </a:prstGeom>
          <a:noFill/>
          <a:ln w="9525">
            <a:noFill/>
            <a:miter lim="800000"/>
            <a:headEnd/>
            <a:tailEnd/>
          </a:ln>
        </p:spPr>
      </p:pic>
      <p:sp>
        <p:nvSpPr>
          <p:cNvPr id="2" name="Title 1"/>
          <p:cNvSpPr>
            <a:spLocks noGrp="1"/>
          </p:cNvSpPr>
          <p:nvPr>
            <p:ph type="title"/>
          </p:nvPr>
        </p:nvSpPr>
        <p:spPr>
          <a:xfrm>
            <a:off x="428596" y="357166"/>
            <a:ext cx="7772400" cy="1143000"/>
          </a:xfrm>
        </p:spPr>
        <p:txBody>
          <a:bodyPr/>
          <a:lstStyle/>
          <a:p>
            <a:endParaRPr lang="en-GB"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2500298" y="142852"/>
            <a:ext cx="2071670" cy="2347259"/>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142976" y="3357562"/>
            <a:ext cx="2076450" cy="2352675"/>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4643438" y="1214422"/>
            <a:ext cx="2076450" cy="2352675"/>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929454" y="285728"/>
            <a:ext cx="2076450" cy="2352675"/>
          </a:xfrm>
          <a:prstGeom prst="rect">
            <a:avLst/>
          </a:prstGeom>
          <a:noFill/>
          <a:ln w="9525">
            <a:noFill/>
            <a:miter lim="800000"/>
            <a:headEnd/>
            <a:tailEnd/>
          </a:ln>
        </p:spPr>
      </p:pic>
      <p:pic>
        <p:nvPicPr>
          <p:cNvPr id="2057" name="Picture 9"/>
          <p:cNvPicPr>
            <a:picLocks noChangeAspect="1" noChangeArrowheads="1"/>
          </p:cNvPicPr>
          <p:nvPr/>
        </p:nvPicPr>
        <p:blipFill>
          <a:blip r:embed="rId8" cstate="print"/>
          <a:srcRect/>
          <a:stretch>
            <a:fillRect/>
          </a:stretch>
        </p:blipFill>
        <p:spPr bwMode="auto">
          <a:xfrm>
            <a:off x="214282" y="857232"/>
            <a:ext cx="2076450" cy="2352675"/>
          </a:xfrm>
          <a:prstGeom prst="rect">
            <a:avLst/>
          </a:prstGeom>
          <a:noFill/>
          <a:ln w="9525">
            <a:noFill/>
            <a:miter lim="800000"/>
            <a:headEnd/>
            <a:tailEnd/>
          </a:ln>
        </p:spPr>
      </p:pic>
      <p:pic>
        <p:nvPicPr>
          <p:cNvPr id="2058" name="Picture 10"/>
          <p:cNvPicPr>
            <a:picLocks noChangeAspect="1" noChangeArrowheads="1"/>
          </p:cNvPicPr>
          <p:nvPr/>
        </p:nvPicPr>
        <p:blipFill>
          <a:blip r:embed="rId9" cstate="print"/>
          <a:srcRect/>
          <a:stretch>
            <a:fillRect/>
          </a:stretch>
        </p:blipFill>
        <p:spPr bwMode="auto">
          <a:xfrm>
            <a:off x="6429388" y="3714752"/>
            <a:ext cx="2076450" cy="2352675"/>
          </a:xfrm>
          <a:prstGeom prst="rect">
            <a:avLst/>
          </a:prstGeom>
          <a:noFill/>
          <a:ln w="9525">
            <a:noFill/>
            <a:miter lim="800000"/>
            <a:headEnd/>
            <a:tailEnd/>
          </a:ln>
        </p:spPr>
      </p:pic>
      <p:pic>
        <p:nvPicPr>
          <p:cNvPr id="14" name="Picture 3"/>
          <p:cNvPicPr>
            <a:picLocks noChangeAspect="1" noChangeArrowheads="1"/>
          </p:cNvPicPr>
          <p:nvPr/>
        </p:nvPicPr>
        <p:blipFill>
          <a:blip r:embed="rId10" cstate="print"/>
          <a:srcRect/>
          <a:stretch>
            <a:fillRect/>
          </a:stretch>
        </p:blipFill>
        <p:spPr bwMode="auto">
          <a:xfrm>
            <a:off x="6429388" y="3643314"/>
            <a:ext cx="207645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a:xfrm>
            <a:off x="142844" y="142852"/>
            <a:ext cx="7772400" cy="1143000"/>
          </a:xfrm>
        </p:spPr>
        <p:txBody>
          <a:bodyPr/>
          <a:lstStyle/>
          <a:p>
            <a:r>
              <a:rPr lang="en-GB" sz="2400" dirty="0" smtClean="0"/>
              <a:t> Creating change one conversation at a time…….</a:t>
            </a:r>
            <a:endParaRPr lang="en-GB" sz="2400" dirty="0"/>
          </a:p>
        </p:txBody>
      </p:sp>
      <p:sp>
        <p:nvSpPr>
          <p:cNvPr id="3" name="Content Placeholder 2"/>
          <p:cNvSpPr>
            <a:spLocks noGrp="1"/>
          </p:cNvSpPr>
          <p:nvPr>
            <p:ph idx="1"/>
          </p:nvPr>
        </p:nvSpPr>
        <p:spPr>
          <a:xfrm>
            <a:off x="500034" y="1500174"/>
            <a:ext cx="8172480" cy="4114800"/>
          </a:xfrm>
        </p:spPr>
        <p:txBody>
          <a:bodyPr/>
          <a:lstStyle/>
          <a:p>
            <a:pPr marL="304800" lvl="0" indent="-304800">
              <a:lnSpc>
                <a:spcPct val="90000"/>
              </a:lnSpc>
              <a:spcBef>
                <a:spcPts val="800"/>
              </a:spcBef>
              <a:buClr>
                <a:srgbClr val="000000"/>
              </a:buClr>
            </a:pPr>
            <a:r>
              <a:rPr lang="en-GB" sz="2000" dirty="0" smtClean="0">
                <a:solidFill>
                  <a:srgbClr val="000000"/>
                </a:solidFill>
              </a:rPr>
              <a:t>In a seemingly complex project find brilliant people and small simple things that work. Our project has been very flexible and responsive to need</a:t>
            </a:r>
          </a:p>
          <a:p>
            <a:pPr marL="304800" lvl="0" indent="-304800">
              <a:lnSpc>
                <a:spcPct val="90000"/>
              </a:lnSpc>
              <a:spcBef>
                <a:spcPts val="800"/>
              </a:spcBef>
              <a:buClr>
                <a:srgbClr val="000000"/>
              </a:buClr>
            </a:pPr>
            <a:r>
              <a:rPr lang="en-GB" sz="2000" dirty="0" smtClean="0">
                <a:solidFill>
                  <a:srgbClr val="000000"/>
                </a:solidFill>
              </a:rPr>
              <a:t>The breadth and depth of the project has helped build a critical mass of people and the readiness for change in the Business School</a:t>
            </a:r>
          </a:p>
          <a:p>
            <a:pPr marL="304800" lvl="0" indent="-304800">
              <a:lnSpc>
                <a:spcPct val="90000"/>
              </a:lnSpc>
              <a:spcBef>
                <a:spcPts val="800"/>
              </a:spcBef>
              <a:buClr>
                <a:srgbClr val="000000"/>
              </a:buClr>
            </a:pPr>
            <a:r>
              <a:rPr lang="en-GB" sz="2000" dirty="0" smtClean="0">
                <a:solidFill>
                  <a:srgbClr val="000000"/>
                </a:solidFill>
              </a:rPr>
              <a:t>Staff and Students are our agents for change</a:t>
            </a:r>
            <a:endParaRPr lang="en-GB" sz="2400" dirty="0" smtClean="0">
              <a:solidFill>
                <a:srgbClr val="000000"/>
              </a:solidFill>
            </a:endParaRPr>
          </a:p>
          <a:p>
            <a:pPr marL="304800" lvl="0" indent="-304800" algn="ctr">
              <a:lnSpc>
                <a:spcPct val="90000"/>
              </a:lnSpc>
              <a:spcBef>
                <a:spcPts val="800"/>
              </a:spcBef>
              <a:buClr>
                <a:srgbClr val="000000"/>
              </a:buClr>
              <a:buNone/>
            </a:pPr>
            <a:r>
              <a:rPr lang="en-GB" sz="2400" dirty="0" smtClean="0">
                <a:solidFill>
                  <a:srgbClr val="000000"/>
                </a:solidFill>
              </a:rPr>
              <a:t/>
            </a:r>
            <a:br>
              <a:rPr lang="en-GB" sz="2400" dirty="0" smtClean="0">
                <a:solidFill>
                  <a:srgbClr val="000000"/>
                </a:solidFill>
              </a:rPr>
            </a:br>
            <a:r>
              <a:rPr lang="en-GB" sz="2000" dirty="0" smtClean="0">
                <a:solidFill>
                  <a:schemeClr val="accent1">
                    <a:lumMod val="50000"/>
                  </a:schemeClr>
                </a:solidFill>
              </a:rPr>
              <a:t>People</a:t>
            </a:r>
            <a:r>
              <a:rPr lang="en-GB" sz="2000" dirty="0" smtClean="0">
                <a:solidFill>
                  <a:srgbClr val="000000"/>
                </a:solidFill>
              </a:rPr>
              <a:t> : </a:t>
            </a:r>
            <a:r>
              <a:rPr lang="en-GB" sz="2000" dirty="0" smtClean="0">
                <a:solidFill>
                  <a:schemeClr val="accent2">
                    <a:lumMod val="50000"/>
                  </a:schemeClr>
                </a:solidFill>
              </a:rPr>
              <a:t>Relationships</a:t>
            </a:r>
            <a:r>
              <a:rPr lang="en-GB" sz="2000" dirty="0" smtClean="0">
                <a:solidFill>
                  <a:srgbClr val="000000"/>
                </a:solidFill>
              </a:rPr>
              <a:t> : </a:t>
            </a:r>
            <a:r>
              <a:rPr lang="en-GB" sz="2000" dirty="0" smtClean="0">
                <a:solidFill>
                  <a:srgbClr val="C00000"/>
                </a:solidFill>
              </a:rPr>
              <a:t>Conversation</a:t>
            </a:r>
            <a:r>
              <a:rPr lang="en-GB" sz="2000" dirty="0" smtClean="0">
                <a:solidFill>
                  <a:srgbClr val="000000"/>
                </a:solidFill>
              </a:rPr>
              <a:t> : </a:t>
            </a:r>
            <a:r>
              <a:rPr lang="en-GB" sz="2000" dirty="0" smtClean="0">
                <a:solidFill>
                  <a:schemeClr val="bg2">
                    <a:lumMod val="50000"/>
                  </a:schemeClr>
                </a:solidFill>
              </a:rPr>
              <a:t>Confidence</a:t>
            </a:r>
            <a:r>
              <a:rPr lang="en-GB" sz="2000" dirty="0" smtClean="0">
                <a:solidFill>
                  <a:srgbClr val="000000"/>
                </a:solidFill>
              </a:rPr>
              <a:t/>
            </a:r>
            <a:br>
              <a:rPr lang="en-GB" sz="2000" dirty="0" smtClean="0">
                <a:solidFill>
                  <a:srgbClr val="000000"/>
                </a:solidFill>
              </a:rPr>
            </a:br>
            <a:r>
              <a:rPr lang="en-GB" sz="2000" dirty="0" smtClean="0">
                <a:solidFill>
                  <a:srgbClr val="000000"/>
                </a:solidFill>
              </a:rPr>
              <a:t/>
            </a:r>
            <a:br>
              <a:rPr lang="en-GB" sz="2000" dirty="0" smtClean="0">
                <a:solidFill>
                  <a:srgbClr val="000000"/>
                </a:solidFill>
              </a:rPr>
            </a:br>
            <a:r>
              <a:rPr lang="en-GB" sz="2000" dirty="0" smtClean="0">
                <a:solidFill>
                  <a:srgbClr val="0070C0"/>
                </a:solidFill>
              </a:rPr>
              <a:t>Bravery</a:t>
            </a:r>
            <a:r>
              <a:rPr lang="en-GB" sz="2000" dirty="0" smtClean="0">
                <a:solidFill>
                  <a:srgbClr val="000000"/>
                </a:solidFill>
              </a:rPr>
              <a:t> : </a:t>
            </a:r>
            <a:r>
              <a:rPr lang="en-GB" sz="2000" dirty="0" smtClean="0">
                <a:solidFill>
                  <a:schemeClr val="accent1">
                    <a:lumMod val="75000"/>
                  </a:schemeClr>
                </a:solidFill>
              </a:rPr>
              <a:t>Persistence</a:t>
            </a:r>
            <a:r>
              <a:rPr lang="en-GB" sz="2000" dirty="0" smtClean="0">
                <a:solidFill>
                  <a:srgbClr val="000000"/>
                </a:solidFill>
              </a:rPr>
              <a:t> : </a:t>
            </a:r>
            <a:r>
              <a:rPr lang="en-GB" sz="2000" dirty="0" smtClean="0">
                <a:solidFill>
                  <a:schemeClr val="accent6">
                    <a:lumMod val="75000"/>
                  </a:schemeClr>
                </a:solidFill>
              </a:rPr>
              <a:t>Enjoyment </a:t>
            </a:r>
          </a:p>
          <a:p>
            <a:pPr marL="304800" lvl="0" indent="-304800">
              <a:lnSpc>
                <a:spcPct val="90000"/>
              </a:lnSpc>
              <a:spcBef>
                <a:spcPts val="800"/>
              </a:spcBef>
              <a:buClr>
                <a:srgbClr val="000000"/>
              </a:buClr>
              <a:buNone/>
            </a:pPr>
            <a:endParaRPr lang="en-GB" sz="2400" dirty="0" smtClean="0">
              <a:solidFill>
                <a:srgbClr val="000000"/>
              </a:solidFill>
            </a:endParaRPr>
          </a:p>
          <a:p>
            <a:pPr marL="304800" lvl="0" indent="-304800">
              <a:lnSpc>
                <a:spcPct val="90000"/>
              </a:lnSpc>
              <a:spcBef>
                <a:spcPts val="800"/>
              </a:spcBef>
              <a:buClr>
                <a:srgbClr val="000000"/>
              </a:buClr>
            </a:pPr>
            <a:endParaRPr lang="en-GB" sz="2400" dirty="0" smtClean="0">
              <a:solidFill>
                <a:srgbClr val="000000"/>
              </a:solidFill>
            </a:endParaRPr>
          </a:p>
          <a:p>
            <a:pPr marL="304800" lvl="0" indent="-304800">
              <a:lnSpc>
                <a:spcPct val="90000"/>
              </a:lnSpc>
              <a:spcBef>
                <a:spcPts val="800"/>
              </a:spcBef>
              <a:buClr>
                <a:srgbClr val="000000"/>
              </a:buClr>
              <a:buNone/>
            </a:pPr>
            <a:endParaRPr lang="en-GB" sz="2400" dirty="0" smtClean="0">
              <a:solidFill>
                <a:srgbClr val="000000"/>
              </a:solidFill>
            </a:endParaRPr>
          </a:p>
          <a:p>
            <a:pPr>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050" name="Rectangle 2"/>
          <p:cNvSpPr>
            <a:spLocks noGrp="1" noChangeArrowheads="1"/>
          </p:cNvSpPr>
          <p:nvPr>
            <p:ph type="ctrTitle"/>
          </p:nvPr>
        </p:nvSpPr>
        <p:spPr>
          <a:xfrm>
            <a:off x="714348" y="1500174"/>
            <a:ext cx="7772400" cy="1143000"/>
          </a:xfrm>
        </p:spPr>
        <p:txBody>
          <a:bodyPr/>
          <a:lstStyle/>
          <a:p>
            <a:r>
              <a:rPr lang="en-GB" sz="3600" b="1" dirty="0" smtClean="0">
                <a:solidFill>
                  <a:schemeClr val="accent2"/>
                </a:solidFill>
              </a:rPr>
              <a:t>E</a:t>
            </a:r>
            <a:r>
              <a:rPr lang="en-GB" sz="3600" dirty="0" smtClean="0">
                <a:solidFill>
                  <a:schemeClr val="accent2"/>
                </a:solidFill>
              </a:rPr>
              <a:t>ffecting </a:t>
            </a:r>
            <a:r>
              <a:rPr lang="en-GB" sz="3600" b="1" dirty="0" smtClean="0">
                <a:solidFill>
                  <a:schemeClr val="accent2"/>
                </a:solidFill>
              </a:rPr>
              <a:t>S</a:t>
            </a:r>
            <a:r>
              <a:rPr lang="en-GB" sz="3600" dirty="0" smtClean="0">
                <a:solidFill>
                  <a:schemeClr val="accent2"/>
                </a:solidFill>
              </a:rPr>
              <a:t>ustainable </a:t>
            </a:r>
            <a:r>
              <a:rPr lang="en-GB" sz="3600" b="1" dirty="0" smtClean="0">
                <a:solidFill>
                  <a:schemeClr val="accent2"/>
                </a:solidFill>
              </a:rPr>
              <a:t>C</a:t>
            </a:r>
            <a:r>
              <a:rPr lang="en-GB" sz="3600" dirty="0" smtClean="0">
                <a:solidFill>
                  <a:schemeClr val="accent2"/>
                </a:solidFill>
              </a:rPr>
              <a:t>hange in </a:t>
            </a:r>
            <a:r>
              <a:rPr lang="en-GB" sz="3600" b="1" dirty="0" smtClean="0">
                <a:solidFill>
                  <a:schemeClr val="accent2"/>
                </a:solidFill>
              </a:rPr>
              <a:t>A</a:t>
            </a:r>
            <a:r>
              <a:rPr lang="en-GB" sz="3600" dirty="0" smtClean="0">
                <a:solidFill>
                  <a:schemeClr val="accent2"/>
                </a:solidFill>
              </a:rPr>
              <a:t>ssessment </a:t>
            </a:r>
            <a:r>
              <a:rPr lang="en-GB" sz="3600" b="1" dirty="0" smtClean="0">
                <a:solidFill>
                  <a:schemeClr val="accent2"/>
                </a:solidFill>
              </a:rPr>
              <a:t>P</a:t>
            </a:r>
            <a:r>
              <a:rPr lang="en-GB" sz="3600" dirty="0" smtClean="0">
                <a:solidFill>
                  <a:schemeClr val="accent2"/>
                </a:solidFill>
              </a:rPr>
              <a:t>ractice and </a:t>
            </a:r>
            <a:r>
              <a:rPr lang="en-GB" sz="3600" b="1" dirty="0" smtClean="0">
                <a:solidFill>
                  <a:schemeClr val="accent2"/>
                </a:solidFill>
              </a:rPr>
              <a:t>E</a:t>
            </a:r>
            <a:r>
              <a:rPr lang="en-GB" sz="3600" dirty="0" smtClean="0">
                <a:solidFill>
                  <a:schemeClr val="accent2"/>
                </a:solidFill>
              </a:rPr>
              <a:t>xperience</a:t>
            </a:r>
            <a:br>
              <a:rPr lang="en-GB" sz="3600" dirty="0" smtClean="0">
                <a:solidFill>
                  <a:schemeClr val="accent2"/>
                </a:solidFill>
              </a:rPr>
            </a:br>
            <a:r>
              <a:rPr lang="en-GB" sz="3600" dirty="0" smtClean="0"/>
              <a:t/>
            </a:r>
            <a:br>
              <a:rPr lang="en-GB" sz="3600" dirty="0" smtClean="0"/>
            </a:br>
            <a:r>
              <a:rPr lang="en-GB" sz="4800" dirty="0" smtClean="0"/>
              <a:t> </a:t>
            </a:r>
            <a:r>
              <a:rPr lang="en-GB" sz="4800" dirty="0" smtClean="0">
                <a:solidFill>
                  <a:schemeClr val="accent2"/>
                </a:solidFill>
              </a:rPr>
              <a:t>ESCAPE</a:t>
            </a:r>
            <a:endParaRPr lang="en-GB" sz="4800" dirty="0">
              <a:solidFill>
                <a:schemeClr val="accent2"/>
              </a:solidFill>
            </a:endParaRPr>
          </a:p>
        </p:txBody>
      </p:sp>
      <p:sp>
        <p:nvSpPr>
          <p:cNvPr id="2051" name="Rectangle 3"/>
          <p:cNvSpPr>
            <a:spLocks noGrp="1" noChangeArrowheads="1"/>
          </p:cNvSpPr>
          <p:nvPr>
            <p:ph type="subTitle" idx="1"/>
          </p:nvPr>
        </p:nvSpPr>
        <p:spPr/>
        <p:txBody>
          <a:bodyPr/>
          <a:lstStyle/>
          <a:p>
            <a:r>
              <a:rPr lang="en-GB" i="1" dirty="0" smtClean="0"/>
              <a:t>Mark Russell/Dominic Bygate</a:t>
            </a:r>
          </a:p>
          <a:p>
            <a:r>
              <a:rPr lang="en-GB" i="1" dirty="0" smtClean="0"/>
              <a:t>University of Hertfordshire</a:t>
            </a:r>
            <a:endParaRPr lang="en-GB" i="1" dirty="0"/>
          </a:p>
        </p:txBody>
      </p:sp>
      <p:sp>
        <p:nvSpPr>
          <p:cNvPr id="2052" name="Text Box 4"/>
          <p:cNvSpPr txBox="1">
            <a:spLocks noChangeArrowheads="1"/>
          </p:cNvSpPr>
          <p:nvPr/>
        </p:nvSpPr>
        <p:spPr bwMode="auto">
          <a:xfrm>
            <a:off x="343856" y="1341438"/>
            <a:ext cx="184731" cy="461665"/>
          </a:xfrm>
          <a:prstGeom prst="rect">
            <a:avLst/>
          </a:prstGeom>
          <a:noFill/>
          <a:ln w="9525">
            <a:noFill/>
            <a:miter lim="800000"/>
            <a:headEnd/>
            <a:tailEnd/>
          </a:ln>
          <a:effectLst/>
        </p:spPr>
        <p:txBody>
          <a:bodyPr wrap="none">
            <a:spAutoFit/>
          </a:bodyPr>
          <a:lstStyle/>
          <a:p>
            <a:pPr algn="ctr"/>
            <a:endParaRPr lang="en-GB" b="1" i="1" dirty="0">
              <a:solidFill>
                <a:srgbClr val="FF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a:xfrm>
            <a:off x="642910" y="214290"/>
            <a:ext cx="7772400" cy="1143000"/>
          </a:xfrm>
        </p:spPr>
        <p:txBody>
          <a:bodyPr>
            <a:normAutofit fontScale="90000"/>
          </a:bodyPr>
          <a:lstStyle/>
          <a:p>
            <a:r>
              <a:rPr lang="en-GB" sz="3600" i="1" dirty="0" smtClean="0"/>
              <a:t>Respond to the challenge</a:t>
            </a:r>
            <a:br>
              <a:rPr lang="en-GB" sz="3600" i="1" dirty="0" smtClean="0"/>
            </a:br>
            <a:r>
              <a:rPr lang="en-GB" sz="3600" i="1" dirty="0" smtClean="0"/>
              <a:t> on a </a:t>
            </a:r>
            <a:r>
              <a:rPr lang="en-GB" sz="3600" i="1" dirty="0" smtClean="0">
                <a:solidFill>
                  <a:schemeClr val="accent2"/>
                </a:solidFill>
              </a:rPr>
              <a:t>local level</a:t>
            </a:r>
            <a:endParaRPr lang="en-GB" sz="3600" i="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D80A15-39B2-44BE-A104-C88D5C7CBD7A}" type="slidenum">
              <a:rPr lang="en-GB" smtClean="0"/>
              <a:pPr/>
              <a:t>18</a:t>
            </a:fld>
            <a:endParaRPr lang="en-GB" dirty="0"/>
          </a:p>
        </p:txBody>
      </p:sp>
      <p:pic>
        <p:nvPicPr>
          <p:cNvPr id="6" name="Content Placeholder 5" descr="C:\Documents and Settings\ifsqdb\My Documents\Escape Project\two day away day event\ESCAPE two days\JJ_Sports studies_fishbone.JPG"/>
          <p:cNvPicPr>
            <a:picLocks noGrp="1"/>
          </p:cNvPicPr>
          <p:nvPr>
            <p:ph idx="1"/>
          </p:nvPr>
        </p:nvPicPr>
        <p:blipFill>
          <a:blip r:embed="rId3" cstate="print"/>
          <a:srcRect/>
          <a:stretch>
            <a:fillRect/>
          </a:stretch>
        </p:blipFill>
        <p:spPr bwMode="auto">
          <a:xfrm>
            <a:off x="1785918" y="3286124"/>
            <a:ext cx="2676706" cy="2264446"/>
          </a:xfrm>
          <a:prstGeom prst="roundRect">
            <a:avLst/>
          </a:prstGeom>
          <a:noFill/>
          <a:ln w="9525">
            <a:noFill/>
            <a:miter lim="800000"/>
            <a:headEnd/>
            <a:tailEnd/>
          </a:ln>
        </p:spPr>
      </p:pic>
      <p:pic>
        <p:nvPicPr>
          <p:cNvPr id="8" name="Picture 7" descr="VID00027_0003.jpg"/>
          <p:cNvPicPr>
            <a:picLocks noChangeAspect="1"/>
          </p:cNvPicPr>
          <p:nvPr/>
        </p:nvPicPr>
        <p:blipFill>
          <a:blip r:embed="rId4" cstate="print"/>
          <a:stretch>
            <a:fillRect/>
          </a:stretch>
        </p:blipFill>
        <p:spPr>
          <a:xfrm>
            <a:off x="1785918" y="1714488"/>
            <a:ext cx="2571768" cy="1928826"/>
          </a:xfrm>
          <a:prstGeom prst="roundRect">
            <a:avLst/>
          </a:prstGeom>
        </p:spPr>
      </p:pic>
      <p:pic>
        <p:nvPicPr>
          <p:cNvPr id="9" name="Content Placeholder 5" descr="DSC03236.JPG"/>
          <p:cNvPicPr>
            <a:picLocks noChangeAspect="1"/>
          </p:cNvPicPr>
          <p:nvPr/>
        </p:nvPicPr>
        <p:blipFill>
          <a:blip r:embed="rId5" cstate="print"/>
          <a:stretch>
            <a:fillRect/>
          </a:stretch>
        </p:blipFill>
        <p:spPr>
          <a:xfrm>
            <a:off x="4071934" y="3786190"/>
            <a:ext cx="2857520" cy="2143140"/>
          </a:xfrm>
          <a:prstGeom prst="roundRect">
            <a:avLst/>
          </a:prstGeom>
        </p:spPr>
      </p:pic>
      <p:pic>
        <p:nvPicPr>
          <p:cNvPr id="7" name="Picture 6" descr="C:\Documents and Settings\ifsqdb\My Documents\Escape Project\two day away day event\ESCAPE two days\PP_Geomorphology_Timeline.JPG"/>
          <p:cNvPicPr/>
          <p:nvPr/>
        </p:nvPicPr>
        <p:blipFill>
          <a:blip r:embed="rId6" cstate="print"/>
          <a:srcRect/>
          <a:stretch>
            <a:fillRect/>
          </a:stretch>
        </p:blipFill>
        <p:spPr bwMode="auto">
          <a:xfrm>
            <a:off x="4286248" y="1571612"/>
            <a:ext cx="2643206" cy="2286016"/>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noAutofit/>
          </a:bodyPr>
          <a:lstStyle/>
          <a:p>
            <a:pPr lvl="1" algn="ctr" rtl="0">
              <a:spcBef>
                <a:spcPct val="0"/>
              </a:spcBef>
            </a:pPr>
            <a:r>
              <a:rPr lang="en-GB" sz="2800" i="1" dirty="0" smtClean="0">
                <a:solidFill>
                  <a:schemeClr val="tx2"/>
                </a:solidFill>
              </a:rPr>
              <a:t/>
            </a:r>
            <a:br>
              <a:rPr lang="en-GB" sz="2800" i="1" dirty="0" smtClean="0">
                <a:solidFill>
                  <a:schemeClr val="tx2"/>
                </a:solidFill>
              </a:rPr>
            </a:br>
            <a:r>
              <a:rPr lang="en-GB" sz="4800" i="1" dirty="0" smtClean="0">
                <a:solidFill>
                  <a:schemeClr val="tx2"/>
                </a:solidFill>
              </a:rPr>
              <a:t>Changing thinking: </a:t>
            </a:r>
            <a:br>
              <a:rPr lang="en-GB" sz="4800" i="1" dirty="0" smtClean="0">
                <a:solidFill>
                  <a:schemeClr val="tx2"/>
                </a:solidFill>
              </a:rPr>
            </a:br>
            <a:endParaRPr lang="en-GB" sz="4800" i="1" dirty="0">
              <a:solidFill>
                <a:schemeClr val="tx2"/>
              </a:solidFill>
            </a:endParaRPr>
          </a:p>
        </p:txBody>
      </p:sp>
      <p:sp>
        <p:nvSpPr>
          <p:cNvPr id="3" name="Content Placeholder 2"/>
          <p:cNvSpPr>
            <a:spLocks noGrp="1"/>
          </p:cNvSpPr>
          <p:nvPr>
            <p:ph idx="1"/>
          </p:nvPr>
        </p:nvSpPr>
        <p:spPr>
          <a:xfrm>
            <a:off x="251520" y="1700808"/>
            <a:ext cx="8892480" cy="4525963"/>
          </a:xfrm>
        </p:spPr>
        <p:txBody>
          <a:bodyPr/>
          <a:lstStyle/>
          <a:p>
            <a:pPr lvl="1" indent="0">
              <a:buNone/>
            </a:pPr>
            <a:r>
              <a:rPr lang="en-GB" sz="2400" i="1" dirty="0" smtClean="0"/>
              <a:t>  </a:t>
            </a:r>
            <a:r>
              <a:rPr lang="en-GB" sz="2000" i="1" dirty="0" smtClean="0"/>
              <a:t> </a:t>
            </a:r>
            <a:r>
              <a:rPr lang="en-GB" sz="3200" i="1" dirty="0" smtClean="0"/>
              <a:t>Good assessment for learning…</a:t>
            </a:r>
          </a:p>
          <a:p>
            <a:pPr lvl="1" indent="0">
              <a:lnSpc>
                <a:spcPct val="150000"/>
              </a:lnSpc>
              <a:buNone/>
            </a:pPr>
            <a:r>
              <a:rPr lang="en-GB" sz="2000" dirty="0" smtClean="0">
                <a:solidFill>
                  <a:schemeClr val="accent2"/>
                </a:solidFill>
              </a:rPr>
              <a:t>  …engages students with the assessment criteria</a:t>
            </a:r>
          </a:p>
          <a:p>
            <a:pPr lvl="2">
              <a:lnSpc>
                <a:spcPct val="150000"/>
              </a:lnSpc>
              <a:buNone/>
            </a:pPr>
            <a:r>
              <a:rPr lang="en-GB" sz="2000" dirty="0" smtClean="0">
                <a:solidFill>
                  <a:schemeClr val="accent2"/>
                </a:solidFill>
              </a:rPr>
              <a:t>…supports personalised learning</a:t>
            </a:r>
          </a:p>
          <a:p>
            <a:pPr lvl="2">
              <a:lnSpc>
                <a:spcPct val="150000"/>
              </a:lnSpc>
              <a:buNone/>
            </a:pPr>
            <a:r>
              <a:rPr lang="en-GB" sz="2000" dirty="0" smtClean="0">
                <a:solidFill>
                  <a:schemeClr val="accent2"/>
                </a:solidFill>
              </a:rPr>
              <a:t>…ensures feedback leads to improvement</a:t>
            </a:r>
          </a:p>
          <a:p>
            <a:pPr lvl="2">
              <a:lnSpc>
                <a:spcPct val="150000"/>
              </a:lnSpc>
              <a:buNone/>
            </a:pPr>
            <a:r>
              <a:rPr lang="en-GB" sz="2000" dirty="0" smtClean="0">
                <a:solidFill>
                  <a:schemeClr val="accent2"/>
                </a:solidFill>
              </a:rPr>
              <a:t>…focuses on student development</a:t>
            </a:r>
          </a:p>
          <a:p>
            <a:pPr lvl="2">
              <a:lnSpc>
                <a:spcPct val="150000"/>
              </a:lnSpc>
              <a:buNone/>
            </a:pPr>
            <a:r>
              <a:rPr lang="en-GB" sz="2000" dirty="0" smtClean="0">
                <a:solidFill>
                  <a:schemeClr val="accent2"/>
                </a:solidFill>
              </a:rPr>
              <a:t>…stimulates dialogue </a:t>
            </a:r>
          </a:p>
          <a:p>
            <a:pPr lvl="2">
              <a:lnSpc>
                <a:spcPct val="150000"/>
              </a:lnSpc>
              <a:buNone/>
            </a:pPr>
            <a:r>
              <a:rPr lang="en-GB" sz="2000" dirty="0" smtClean="0">
                <a:solidFill>
                  <a:schemeClr val="accent2"/>
                </a:solidFill>
              </a:rPr>
              <a:t>…considers student and staff effort</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D80A15-39B2-44BE-A104-C88D5C7CBD7A}" type="slidenum">
              <a:rPr lang="en-GB" smtClean="0"/>
              <a:pPr/>
              <a:t>19</a:t>
            </a:fld>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051" name="Rectangle 3"/>
          <p:cNvSpPr>
            <a:spLocks noGrp="1" noChangeArrowheads="1"/>
          </p:cNvSpPr>
          <p:nvPr>
            <p:ph type="subTitle" idx="1"/>
          </p:nvPr>
        </p:nvSpPr>
        <p:spPr/>
        <p:txBody>
          <a:bodyPr/>
          <a:lstStyle/>
          <a:p>
            <a:r>
              <a:rPr lang="en-GB" dirty="0" smtClean="0"/>
              <a:t>Gus Cameron</a:t>
            </a:r>
            <a:endParaRPr lang="en-GB" dirty="0"/>
          </a:p>
          <a:p>
            <a:r>
              <a:rPr lang="en-GB" dirty="0" smtClean="0"/>
              <a:t>University of Bristol</a:t>
            </a:r>
            <a:endParaRPr lang="en-GB" dirty="0"/>
          </a:p>
        </p:txBody>
      </p:sp>
      <p:pic>
        <p:nvPicPr>
          <p:cNvPr id="5" name="Picture 7" descr="C:\bristol\eLearning\eBioLabs\images\eBiolabs_Logo_withText_green.png"/>
          <p:cNvPicPr>
            <a:picLocks noChangeAspect="1" noChangeArrowheads="1"/>
          </p:cNvPicPr>
          <p:nvPr/>
        </p:nvPicPr>
        <p:blipFill>
          <a:blip r:embed="rId3" cstate="print"/>
          <a:srcRect/>
          <a:stretch>
            <a:fillRect/>
          </a:stretch>
        </p:blipFill>
        <p:spPr bwMode="auto">
          <a:xfrm>
            <a:off x="1403648" y="1628800"/>
            <a:ext cx="6565473" cy="20387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a:xfrm>
            <a:off x="179512" y="274638"/>
            <a:ext cx="8712968" cy="1143000"/>
          </a:xfrm>
        </p:spPr>
        <p:txBody>
          <a:bodyPr>
            <a:normAutofit fontScale="90000"/>
          </a:bodyPr>
          <a:lstStyle/>
          <a:p>
            <a:r>
              <a:rPr lang="en-GB" i="1" dirty="0" smtClean="0"/>
              <a:t>Assessment for Learning:</a:t>
            </a:r>
            <a:br>
              <a:rPr lang="en-GB" i="1" dirty="0" smtClean="0"/>
            </a:br>
            <a:r>
              <a:rPr lang="en-GB" i="1" dirty="0" smtClean="0"/>
              <a:t>A Tool Kit approach to staff engagement</a:t>
            </a:r>
            <a:endParaRPr lang="en-GB" i="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D80A15-39B2-44BE-A104-C88D5C7CBD7A}" type="slidenum">
              <a:rPr lang="en-GB" smtClean="0"/>
              <a:pPr/>
              <a:t>20</a:t>
            </a:fld>
            <a:endParaRPr lang="en-GB" dirty="0"/>
          </a:p>
        </p:txBody>
      </p:sp>
      <p:pic>
        <p:nvPicPr>
          <p:cNvPr id="8" name="Picture 2"/>
          <p:cNvPicPr>
            <a:picLocks noGrp="1" noChangeAspect="1" noChangeArrowheads="1"/>
          </p:cNvPicPr>
          <p:nvPr>
            <p:ph idx="1"/>
          </p:nvPr>
        </p:nvPicPr>
        <p:blipFill>
          <a:blip r:embed="rId3" cstate="print"/>
          <a:srcRect/>
          <a:stretch>
            <a:fillRect/>
          </a:stretch>
        </p:blipFill>
        <p:spPr bwMode="auto">
          <a:xfrm>
            <a:off x="285720" y="2643182"/>
            <a:ext cx="2357454" cy="1175485"/>
          </a:xfrm>
          <a:prstGeom prst="round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9" name="Picture 3"/>
          <p:cNvPicPr>
            <a:picLocks noChangeAspect="1" noChangeArrowheads="1"/>
          </p:cNvPicPr>
          <p:nvPr/>
        </p:nvPicPr>
        <p:blipFill>
          <a:blip r:embed="rId4" cstate="print"/>
          <a:srcRect/>
          <a:stretch>
            <a:fillRect/>
          </a:stretch>
        </p:blipFill>
        <p:spPr bwMode="auto">
          <a:xfrm>
            <a:off x="3357554" y="2643182"/>
            <a:ext cx="2125281" cy="1214446"/>
          </a:xfrm>
          <a:prstGeom prst="round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10" name="Picture 3"/>
          <p:cNvPicPr>
            <a:picLocks noChangeAspect="1" noChangeArrowheads="1"/>
          </p:cNvPicPr>
          <p:nvPr/>
        </p:nvPicPr>
        <p:blipFill>
          <a:blip r:embed="rId5" cstate="print"/>
          <a:srcRect/>
          <a:stretch>
            <a:fillRect/>
          </a:stretch>
        </p:blipFill>
        <p:spPr bwMode="auto">
          <a:xfrm>
            <a:off x="6215074" y="2571743"/>
            <a:ext cx="2071702" cy="1312281"/>
          </a:xfrm>
          <a:prstGeom prst="round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11" name="TextBox 10"/>
          <p:cNvSpPr txBox="1"/>
          <p:nvPr/>
        </p:nvSpPr>
        <p:spPr>
          <a:xfrm>
            <a:off x="500034" y="4214818"/>
            <a:ext cx="2286016" cy="923330"/>
          </a:xfrm>
          <a:prstGeom prst="rect">
            <a:avLst/>
          </a:prstGeom>
          <a:noFill/>
        </p:spPr>
        <p:txBody>
          <a:bodyPr wrap="square" rtlCol="0">
            <a:spAutoFit/>
          </a:bodyPr>
          <a:lstStyle/>
          <a:p>
            <a:r>
              <a:rPr lang="en-GB" sz="1800" i="1" dirty="0" smtClean="0">
                <a:latin typeface="+mn-lt"/>
              </a:rPr>
              <a:t>Assessment for Learning Diagnostic</a:t>
            </a:r>
            <a:endParaRPr lang="en-GB" sz="1800" dirty="0">
              <a:latin typeface="+mn-lt"/>
            </a:endParaRPr>
          </a:p>
        </p:txBody>
      </p:sp>
      <p:sp>
        <p:nvSpPr>
          <p:cNvPr id="12" name="TextBox 11"/>
          <p:cNvSpPr txBox="1"/>
          <p:nvPr/>
        </p:nvSpPr>
        <p:spPr>
          <a:xfrm>
            <a:off x="3500430" y="4286256"/>
            <a:ext cx="2214578" cy="646331"/>
          </a:xfrm>
          <a:prstGeom prst="rect">
            <a:avLst/>
          </a:prstGeom>
          <a:noFill/>
        </p:spPr>
        <p:txBody>
          <a:bodyPr wrap="square" rtlCol="0">
            <a:spAutoFit/>
          </a:bodyPr>
          <a:lstStyle/>
          <a:p>
            <a:r>
              <a:rPr lang="en-GB" sz="1800" i="1" dirty="0" smtClean="0">
                <a:latin typeface="+mn-lt"/>
              </a:rPr>
              <a:t>Features and Consequences</a:t>
            </a:r>
            <a:endParaRPr lang="en-GB" sz="1800" dirty="0">
              <a:latin typeface="+mn-lt"/>
            </a:endParaRPr>
          </a:p>
        </p:txBody>
      </p:sp>
      <p:sp>
        <p:nvSpPr>
          <p:cNvPr id="13" name="TextBox 12"/>
          <p:cNvSpPr txBox="1"/>
          <p:nvPr/>
        </p:nvSpPr>
        <p:spPr>
          <a:xfrm>
            <a:off x="6357950" y="4214818"/>
            <a:ext cx="1714512" cy="646331"/>
          </a:xfrm>
          <a:prstGeom prst="rect">
            <a:avLst/>
          </a:prstGeom>
          <a:noFill/>
        </p:spPr>
        <p:txBody>
          <a:bodyPr wrap="square" rtlCol="0">
            <a:spAutoFit/>
          </a:bodyPr>
          <a:lstStyle/>
          <a:p>
            <a:r>
              <a:rPr lang="en-GB" sz="1800" i="1" dirty="0" smtClean="0">
                <a:latin typeface="+mn-lt"/>
              </a:rPr>
              <a:t>Range of examples </a:t>
            </a:r>
            <a:endParaRPr lang="en-GB" sz="1800" i="1"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i="1" dirty="0" smtClean="0">
                <a:solidFill>
                  <a:schemeClr val="accent2"/>
                </a:solidFill>
              </a:rPr>
              <a:t>Emerging Themes</a:t>
            </a:r>
            <a:endParaRPr lang="en-GB" i="1" dirty="0">
              <a:solidFill>
                <a:schemeClr val="accent2"/>
              </a:solidFill>
            </a:endParaRPr>
          </a:p>
        </p:txBody>
      </p:sp>
      <p:sp>
        <p:nvSpPr>
          <p:cNvPr id="3" name="Content Placeholder 2"/>
          <p:cNvSpPr>
            <a:spLocks noGrp="1"/>
          </p:cNvSpPr>
          <p:nvPr>
            <p:ph idx="1"/>
          </p:nvPr>
        </p:nvSpPr>
        <p:spPr/>
        <p:txBody>
          <a:bodyPr/>
          <a:lstStyle/>
          <a:p>
            <a:r>
              <a:rPr lang="en-GB" dirty="0" smtClean="0"/>
              <a:t>Engaging  staff</a:t>
            </a:r>
          </a:p>
          <a:p>
            <a:r>
              <a:rPr lang="en-GB" dirty="0" smtClean="0"/>
              <a:t>Efficiency Vs Effectiveness</a:t>
            </a:r>
          </a:p>
          <a:p>
            <a:r>
              <a:rPr lang="en-GB" dirty="0" smtClean="0"/>
              <a:t>Use technology to </a:t>
            </a:r>
            <a:r>
              <a:rPr lang="en-GB" dirty="0" smtClean="0">
                <a:solidFill>
                  <a:srgbClr val="FF0000"/>
                </a:solidFill>
              </a:rPr>
              <a:t>s</a:t>
            </a:r>
            <a:r>
              <a:rPr lang="en-GB" i="1" dirty="0" smtClean="0">
                <a:solidFill>
                  <a:srgbClr val="FF0000"/>
                </a:solidFill>
              </a:rPr>
              <a:t>upport</a:t>
            </a:r>
            <a:r>
              <a:rPr lang="en-GB" dirty="0" smtClean="0"/>
              <a:t> the pedagogy</a:t>
            </a:r>
          </a:p>
          <a:p>
            <a:r>
              <a:rPr lang="en-GB" dirty="0" smtClean="0"/>
              <a:t>Sustainability</a:t>
            </a:r>
          </a:p>
          <a:p>
            <a:endParaRPr lang="en-GB" dirty="0" smtClean="0"/>
          </a:p>
          <a:p>
            <a:endParaRPr lang="en-GB" dirty="0" smtClean="0"/>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3" name="Content Placeholder 2"/>
          <p:cNvSpPr>
            <a:spLocks noGrp="1"/>
          </p:cNvSpPr>
          <p:nvPr>
            <p:ph idx="1"/>
          </p:nvPr>
        </p:nvSpPr>
        <p:spPr>
          <a:xfrm>
            <a:off x="642910" y="1357298"/>
            <a:ext cx="7858180" cy="3857652"/>
          </a:xfrm>
        </p:spPr>
        <p:txBody>
          <a:bodyPr/>
          <a:lstStyle/>
          <a:p>
            <a:r>
              <a:rPr lang="en-GB" sz="2800" dirty="0" smtClean="0"/>
              <a:t>Getting away from the day-to-day</a:t>
            </a:r>
          </a:p>
          <a:p>
            <a:r>
              <a:rPr lang="en-GB" sz="2800" dirty="0" smtClean="0"/>
              <a:t>Finding others in the same boat</a:t>
            </a:r>
          </a:p>
          <a:p>
            <a:r>
              <a:rPr lang="en-GB" sz="2800" dirty="0" smtClean="0"/>
              <a:t>Meeting with openness and honesty</a:t>
            </a:r>
          </a:p>
          <a:p>
            <a:r>
              <a:rPr lang="en-GB" sz="2800" dirty="0" smtClean="0"/>
              <a:t>Sharing thinking, airing challenges</a:t>
            </a:r>
          </a:p>
          <a:p>
            <a:r>
              <a:rPr lang="en-GB" sz="2800" dirty="0" smtClean="0"/>
              <a:t>Gaining fresh perspectives</a:t>
            </a:r>
          </a:p>
          <a:p>
            <a:r>
              <a:rPr lang="en-GB" sz="2800" dirty="0" smtClean="0"/>
              <a:t>Building a shared experience</a:t>
            </a:r>
          </a:p>
          <a:p>
            <a:r>
              <a:rPr lang="en-GB" sz="2800" dirty="0" smtClean="0"/>
              <a:t>Sustaining energy, confidence, focus </a:t>
            </a:r>
          </a:p>
          <a:p>
            <a:pPr>
              <a:buNone/>
            </a:pPr>
            <a:endParaRPr lang="en-US" sz="2800" dirty="0" smtClean="0"/>
          </a:p>
          <a:p>
            <a:pPr>
              <a:buNone/>
            </a:pPr>
            <a:endParaRPr lang="en-US" dirty="0" smtClean="0"/>
          </a:p>
          <a:p>
            <a:pPr>
              <a:buNone/>
            </a:pPr>
            <a:endParaRPr lang="en-US" dirty="0"/>
          </a:p>
        </p:txBody>
      </p:sp>
      <p:sp>
        <p:nvSpPr>
          <p:cNvPr id="4" name="TextBox 3"/>
          <p:cNvSpPr txBox="1"/>
          <p:nvPr/>
        </p:nvSpPr>
        <p:spPr>
          <a:xfrm>
            <a:off x="357158" y="428604"/>
            <a:ext cx="3689856" cy="461665"/>
          </a:xfrm>
          <a:prstGeom prst="rect">
            <a:avLst/>
          </a:prstGeom>
          <a:noFill/>
        </p:spPr>
        <p:txBody>
          <a:bodyPr wrap="square" rtlCol="0">
            <a:spAutoFit/>
          </a:bodyPr>
          <a:lstStyle/>
          <a:p>
            <a:r>
              <a:rPr lang="en-GB" dirty="0" smtClean="0">
                <a:solidFill>
                  <a:schemeClr val="accent1">
                    <a:lumMod val="50000"/>
                  </a:schemeClr>
                </a:solidFill>
                <a:latin typeface="+mj-lt"/>
              </a:rPr>
              <a:t>Collaboration….</a:t>
            </a:r>
            <a:endParaRPr lang="en-US" dirty="0">
              <a:solidFill>
                <a:schemeClr val="accent1">
                  <a:lumMod val="50000"/>
                </a:schemeClr>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3" name="Content Placeholder 2"/>
          <p:cNvSpPr>
            <a:spLocks noGrp="1"/>
          </p:cNvSpPr>
          <p:nvPr>
            <p:ph idx="1"/>
          </p:nvPr>
        </p:nvSpPr>
        <p:spPr>
          <a:xfrm>
            <a:off x="642910" y="1357298"/>
            <a:ext cx="7858180" cy="3857652"/>
          </a:xfrm>
        </p:spPr>
        <p:txBody>
          <a:bodyPr/>
          <a:lstStyle/>
          <a:p>
            <a:r>
              <a:rPr lang="en-GB" sz="2800" dirty="0" smtClean="0"/>
              <a:t>What barriers do we face when embedding new tools and approaches within our institutions?</a:t>
            </a:r>
          </a:p>
          <a:p>
            <a:r>
              <a:rPr lang="en-GB" sz="2800" dirty="0" smtClean="0"/>
              <a:t>How can we make projects sustainable?</a:t>
            </a:r>
          </a:p>
          <a:p>
            <a:r>
              <a:rPr lang="en-GB" sz="2800" dirty="0" smtClean="0"/>
              <a:t>What are the most effective ways of disseminating good practice across the sector?</a:t>
            </a:r>
          </a:p>
          <a:p>
            <a:pPr>
              <a:buNone/>
            </a:pPr>
            <a:endParaRPr lang="en-US" sz="2800" dirty="0" smtClean="0"/>
          </a:p>
          <a:p>
            <a:pPr>
              <a:buNone/>
            </a:pPr>
            <a:endParaRPr lang="en-US" dirty="0" smtClean="0"/>
          </a:p>
          <a:p>
            <a:pPr>
              <a:buNone/>
            </a:pPr>
            <a:endParaRPr lang="en-US" dirty="0"/>
          </a:p>
        </p:txBody>
      </p:sp>
      <p:sp>
        <p:nvSpPr>
          <p:cNvPr id="4" name="TextBox 3"/>
          <p:cNvSpPr txBox="1"/>
          <p:nvPr/>
        </p:nvSpPr>
        <p:spPr>
          <a:xfrm>
            <a:off x="357158" y="428604"/>
            <a:ext cx="3689856" cy="461665"/>
          </a:xfrm>
          <a:prstGeom prst="rect">
            <a:avLst/>
          </a:prstGeom>
          <a:noFill/>
        </p:spPr>
        <p:txBody>
          <a:bodyPr wrap="square" rtlCol="0">
            <a:spAutoFit/>
          </a:bodyPr>
          <a:lstStyle/>
          <a:p>
            <a:r>
              <a:rPr lang="en-GB" dirty="0" smtClean="0">
                <a:solidFill>
                  <a:schemeClr val="accent1">
                    <a:lumMod val="50000"/>
                  </a:schemeClr>
                </a:solidFill>
                <a:latin typeface="+mj-lt"/>
              </a:rPr>
              <a:t>The way forward:</a:t>
            </a:r>
            <a:endParaRPr lang="en-US" dirty="0">
              <a:solidFill>
                <a:schemeClr val="accent1">
                  <a:lumMod val="50000"/>
                </a:schemeClr>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a:xfrm>
            <a:off x="642910" y="1285860"/>
            <a:ext cx="8072494" cy="1428760"/>
          </a:xfrm>
        </p:spPr>
        <p:txBody>
          <a:bodyPr/>
          <a:lstStyle/>
          <a:p>
            <a:r>
              <a:rPr lang="en-GB" sz="2800" b="1" dirty="0" smtClean="0"/>
              <a:t>Synergy in action: </a:t>
            </a:r>
            <a:br>
              <a:rPr lang="en-GB" sz="2800" b="1" dirty="0" smtClean="0"/>
            </a:br>
            <a:r>
              <a:rPr lang="en-GB" sz="2800" b="1" dirty="0" smtClean="0"/>
              <a:t>getting more than we anticipated 2 </a:t>
            </a:r>
            <a:br>
              <a:rPr lang="en-GB" sz="2800" b="1" dirty="0" smtClean="0"/>
            </a:br>
            <a:r>
              <a:rPr lang="en-GB" dirty="0" smtClean="0">
                <a:solidFill>
                  <a:schemeClr val="accent1">
                    <a:lumMod val="50000"/>
                  </a:schemeClr>
                </a:solidFill>
              </a:rPr>
              <a:t/>
            </a:r>
            <a:br>
              <a:rPr lang="en-GB" dirty="0" smtClean="0">
                <a:solidFill>
                  <a:schemeClr val="accent1">
                    <a:lumMod val="50000"/>
                  </a:schemeClr>
                </a:solidFill>
              </a:rPr>
            </a:br>
            <a:r>
              <a:rPr lang="en-GB" dirty="0" smtClean="0">
                <a:solidFill>
                  <a:schemeClr val="accent1">
                    <a:lumMod val="50000"/>
                  </a:schemeClr>
                </a:solidFill>
              </a:rPr>
              <a:t/>
            </a:r>
            <a:br>
              <a:rPr lang="en-GB" dirty="0" smtClean="0">
                <a:solidFill>
                  <a:schemeClr val="accent1">
                    <a:lumMod val="50000"/>
                  </a:schemeClr>
                </a:solidFill>
              </a:rPr>
            </a:br>
            <a:endParaRPr lang="en-GB" dirty="0"/>
          </a:p>
        </p:txBody>
      </p:sp>
      <p:sp>
        <p:nvSpPr>
          <p:cNvPr id="4" name="Content Placeholder 3"/>
          <p:cNvSpPr>
            <a:spLocks noGrp="1"/>
          </p:cNvSpPr>
          <p:nvPr>
            <p:ph idx="1"/>
          </p:nvPr>
        </p:nvSpPr>
        <p:spPr>
          <a:xfrm>
            <a:off x="142844" y="1981200"/>
            <a:ext cx="8786874" cy="2090742"/>
          </a:xfrm>
        </p:spPr>
        <p:txBody>
          <a:bodyPr/>
          <a:lstStyle/>
          <a:p>
            <a:pPr algn="ctr">
              <a:buNone/>
            </a:pPr>
            <a:endParaRPr lang="en-GB" sz="2400" b="1" dirty="0" smtClean="0"/>
          </a:p>
          <a:p>
            <a:pPr algn="ctr">
              <a:buNone/>
            </a:pPr>
            <a:endParaRPr lang="en-GB" sz="2400" dirty="0" smtClean="0"/>
          </a:p>
          <a:p>
            <a:pPr algn="ctr">
              <a:buNone/>
            </a:pPr>
            <a:r>
              <a:rPr lang="en-GB" sz="2400" dirty="0" smtClean="0"/>
              <a:t>Dominic Bygate, Gus Cameron, </a:t>
            </a:r>
          </a:p>
          <a:p>
            <a:pPr algn="ctr">
              <a:buNone/>
            </a:pPr>
            <a:r>
              <a:rPr lang="en-GB" sz="2400" dirty="0" smtClean="0"/>
              <a:t>Mark Clements, Karen Leslie, Mark Russell</a:t>
            </a:r>
          </a:p>
          <a:p>
            <a:pPr algn="ctr">
              <a:buNone/>
            </a:pPr>
            <a:endParaRPr lang="en-GB" sz="1800" dirty="0" smtClean="0"/>
          </a:p>
          <a:p>
            <a:pPr algn="ctr">
              <a:buNone/>
            </a:pPr>
            <a:endParaRPr lang="en-GB" sz="1800" dirty="0" smtClean="0"/>
          </a:p>
          <a:p>
            <a:pPr algn="ctr">
              <a:buNone/>
            </a:pPr>
            <a:r>
              <a:rPr lang="en-GB" sz="1800" dirty="0" smtClean="0"/>
              <a:t>Universities of Bristol, Exeter, Hertfordshire</a:t>
            </a:r>
            <a:br>
              <a:rPr lang="en-GB" sz="1800" dirty="0" smtClean="0"/>
            </a:br>
            <a:r>
              <a:rPr lang="en-GB" sz="1800" dirty="0" smtClean="0"/>
              <a:t>and Westminster</a:t>
            </a:r>
            <a:endParaRPr lang="en-US" sz="1800" dirty="0" smtClean="0"/>
          </a:p>
          <a:p>
            <a:pPr algn="ctr">
              <a:buNone/>
            </a:pPr>
            <a:endParaRPr lang="en-GB"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sz="2400" dirty="0" smtClean="0"/>
              <a:t>Collaboration of four 2 year (October 2008-2010) JISC Funded ”Transforming Curriculum</a:t>
            </a:r>
            <a:br>
              <a:rPr lang="en-GB" sz="2400" dirty="0" smtClean="0"/>
            </a:br>
            <a:r>
              <a:rPr lang="en-GB" sz="2400" dirty="0" smtClean="0"/>
              <a:t>Delivery through Technology” Projects</a:t>
            </a:r>
            <a:endParaRPr lang="en-GB" sz="2400" dirty="0"/>
          </a:p>
        </p:txBody>
      </p:sp>
      <p:pic>
        <p:nvPicPr>
          <p:cNvPr id="4" name="Content Placeholder 3" descr="uob.jpg"/>
          <p:cNvPicPr>
            <a:picLocks noGrp="1" noChangeAspect="1"/>
          </p:cNvPicPr>
          <p:nvPr>
            <p:ph idx="1"/>
          </p:nvPr>
        </p:nvPicPr>
        <p:blipFill>
          <a:blip r:embed="rId3" cstate="print"/>
          <a:stretch>
            <a:fillRect/>
          </a:stretch>
        </p:blipFill>
        <p:spPr>
          <a:xfrm>
            <a:off x="285720" y="2143116"/>
            <a:ext cx="3276698" cy="1201744"/>
          </a:xfrm>
        </p:spPr>
      </p:pic>
      <p:pic>
        <p:nvPicPr>
          <p:cNvPr id="6" name="Picture 5" descr="westminster-logo-jpeg.jpg"/>
          <p:cNvPicPr>
            <a:picLocks noChangeAspect="1"/>
          </p:cNvPicPr>
          <p:nvPr/>
        </p:nvPicPr>
        <p:blipFill>
          <a:blip r:embed="rId4" cstate="print"/>
          <a:stretch>
            <a:fillRect/>
          </a:stretch>
        </p:blipFill>
        <p:spPr>
          <a:xfrm>
            <a:off x="4714876" y="4000504"/>
            <a:ext cx="3214710" cy="936790"/>
          </a:xfrm>
          <a:prstGeom prst="rect">
            <a:avLst/>
          </a:prstGeom>
        </p:spPr>
      </p:pic>
      <p:pic>
        <p:nvPicPr>
          <p:cNvPr id="7" name="Picture 6" descr="University%20of%20Exeter.jpg"/>
          <p:cNvPicPr>
            <a:picLocks noChangeAspect="1"/>
          </p:cNvPicPr>
          <p:nvPr/>
        </p:nvPicPr>
        <p:blipFill>
          <a:blip r:embed="rId5" cstate="print"/>
          <a:stretch>
            <a:fillRect/>
          </a:stretch>
        </p:blipFill>
        <p:spPr>
          <a:xfrm>
            <a:off x="4714876" y="2357430"/>
            <a:ext cx="3110674" cy="1167993"/>
          </a:xfrm>
          <a:prstGeom prst="rect">
            <a:avLst/>
          </a:prstGeom>
        </p:spPr>
      </p:pic>
      <p:pic>
        <p:nvPicPr>
          <p:cNvPr id="8" name="Picture 7" descr="University_Hertfordshire_new_logo1.gif"/>
          <p:cNvPicPr>
            <a:picLocks noChangeAspect="1"/>
          </p:cNvPicPr>
          <p:nvPr/>
        </p:nvPicPr>
        <p:blipFill>
          <a:blip r:embed="rId6" cstate="print"/>
          <a:stretch>
            <a:fillRect/>
          </a:stretch>
        </p:blipFill>
        <p:spPr>
          <a:xfrm>
            <a:off x="428596" y="3714752"/>
            <a:ext cx="2928958" cy="18567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The many and varied interactions</a:t>
            </a: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2692476" y="1772816"/>
            <a:ext cx="4965623" cy="4375572"/>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The cluster (</a:t>
            </a:r>
            <a:r>
              <a:rPr lang="en-GB" dirty="0" err="1" smtClean="0"/>
              <a:t>s</a:t>
            </a:r>
            <a:r>
              <a:rPr lang="en-GB" dirty="0" smtClean="0"/>
              <a:t>)</a:t>
            </a:r>
            <a:endParaRPr lang="en-GB" dirty="0"/>
          </a:p>
        </p:txBody>
      </p:sp>
      <p:pic>
        <p:nvPicPr>
          <p:cNvPr id="2052" name="Picture 4"/>
          <p:cNvPicPr>
            <a:picLocks noChangeAspect="1" noChangeArrowheads="1"/>
          </p:cNvPicPr>
          <p:nvPr/>
        </p:nvPicPr>
        <p:blipFill>
          <a:blip r:embed="rId3" cstate="print"/>
          <a:srcRect/>
          <a:stretch>
            <a:fillRect/>
          </a:stretch>
        </p:blipFill>
        <p:spPr bwMode="auto">
          <a:xfrm>
            <a:off x="2555776" y="1563415"/>
            <a:ext cx="4502248" cy="4165873"/>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7308304" y="4437112"/>
            <a:ext cx="1089513" cy="1008112"/>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7380312" y="5373216"/>
            <a:ext cx="1089513" cy="1008112"/>
          </a:xfrm>
          <a:prstGeom prst="rect">
            <a:avLst/>
          </a:prstGeom>
          <a:noFill/>
          <a:ln w="9525">
            <a:noFill/>
            <a:miter lim="800000"/>
            <a:headEnd/>
            <a:tailEnd/>
          </a:ln>
        </p:spPr>
      </p:pic>
      <p:cxnSp>
        <p:nvCxnSpPr>
          <p:cNvPr id="15" name="Straight Connector 14"/>
          <p:cNvCxnSpPr/>
          <p:nvPr/>
        </p:nvCxnSpPr>
        <p:spPr bwMode="auto">
          <a:xfrm rot="16200000" flipH="1">
            <a:off x="5544108" y="4401108"/>
            <a:ext cx="1224136" cy="10081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724128" y="4293096"/>
            <a:ext cx="504056"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588224" y="4725144"/>
            <a:ext cx="72008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1" name="Picture 4"/>
          <p:cNvPicPr>
            <a:picLocks noChangeAspect="1" noChangeArrowheads="1"/>
          </p:cNvPicPr>
          <p:nvPr/>
        </p:nvPicPr>
        <p:blipFill>
          <a:blip r:embed="rId4" cstate="print"/>
          <a:srcRect/>
          <a:stretch>
            <a:fillRect/>
          </a:stretch>
        </p:blipFill>
        <p:spPr bwMode="auto">
          <a:xfrm>
            <a:off x="6084168" y="5373216"/>
            <a:ext cx="1089513" cy="1008112"/>
          </a:xfrm>
          <a:prstGeom prst="rect">
            <a:avLst/>
          </a:prstGeom>
          <a:noFill/>
          <a:ln w="9525">
            <a:noFill/>
            <a:miter lim="800000"/>
            <a:headEnd/>
            <a:tailEnd/>
          </a:ln>
        </p:spPr>
      </p:pic>
      <p:cxnSp>
        <p:nvCxnSpPr>
          <p:cNvPr id="13" name="Straight Connector 12"/>
          <p:cNvCxnSpPr/>
          <p:nvPr/>
        </p:nvCxnSpPr>
        <p:spPr bwMode="auto">
          <a:xfrm>
            <a:off x="5652120" y="4293096"/>
            <a:ext cx="1872208" cy="13681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solidFill>
                  <a:schemeClr val="accent2"/>
                </a:solidFill>
              </a:rPr>
              <a:t>Collaboration: What are the  benefits/fears?</a:t>
            </a:r>
            <a:endParaRPr lang="en-GB" dirty="0">
              <a:solidFill>
                <a:schemeClr val="accent2"/>
              </a:solidFill>
            </a:endParaRPr>
          </a:p>
        </p:txBody>
      </p:sp>
      <p:pic>
        <p:nvPicPr>
          <p:cNvPr id="7" name="Content Placeholder 6" descr="ESCAPE Module Coords.bmp"/>
          <p:cNvPicPr>
            <a:picLocks noGrp="1" noChangeAspect="1"/>
          </p:cNvPicPr>
          <p:nvPr>
            <p:ph idx="1"/>
          </p:nvPr>
        </p:nvPicPr>
        <p:blipFill>
          <a:blip r:embed="rId3" cstate="print"/>
          <a:stretch>
            <a:fillRect/>
          </a:stretch>
        </p:blipFill>
        <p:spPr>
          <a:xfrm>
            <a:off x="2143108" y="1928802"/>
            <a:ext cx="5154211" cy="3362224"/>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kern="1200" dirty="0" smtClean="0"/>
              <a:t>Meet face to face every six months</a:t>
            </a:r>
          </a:p>
          <a:p>
            <a:r>
              <a:rPr lang="en-GB" dirty="0" smtClean="0"/>
              <a:t>Planned and facilitated</a:t>
            </a:r>
          </a:p>
          <a:p>
            <a:r>
              <a:rPr lang="en-GB" dirty="0" smtClean="0"/>
              <a:t>Chatham House rules</a:t>
            </a:r>
          </a:p>
          <a:p>
            <a:r>
              <a:rPr lang="en-GB" kern="1200" dirty="0" smtClean="0"/>
              <a:t>Supportive learning community</a:t>
            </a:r>
          </a:p>
          <a:p>
            <a:r>
              <a:rPr lang="en-GB" kern="1200" dirty="0" smtClean="0"/>
              <a:t>Work across formal boundaries</a:t>
            </a:r>
          </a:p>
          <a:p>
            <a:r>
              <a:rPr lang="en-GB" kern="1200" dirty="0" smtClean="0"/>
              <a:t>Space to test ideas and validate practice</a:t>
            </a:r>
          </a:p>
          <a:p>
            <a:endParaRPr lang="en-GB" dirty="0"/>
          </a:p>
        </p:txBody>
      </p:sp>
      <p:pic>
        <p:nvPicPr>
          <p:cNvPr id="4" name="Content Placeholder 3" descr="camel-graphic.png"/>
          <p:cNvPicPr>
            <a:picLocks noGrp="1" noChangeAspect="1"/>
          </p:cNvPicPr>
          <p:nvPr>
            <p:ph idx="1"/>
          </p:nvPr>
        </p:nvPicPr>
        <p:blipFill>
          <a:blip r:embed="rId3" cstate="print"/>
          <a:stretch>
            <a:fillRect/>
          </a:stretch>
        </p:blipFill>
        <p:spPr>
          <a:xfrm>
            <a:off x="714348" y="642918"/>
            <a:ext cx="6998433" cy="1245391"/>
          </a:xfrm>
        </p:spPr>
      </p:pic>
      <p:pic>
        <p:nvPicPr>
          <p:cNvPr id="5" name="Picture 4" descr="camel-graphic.png"/>
          <p:cNvPicPr>
            <a:picLocks noChangeAspect="1"/>
          </p:cNvPicPr>
          <p:nvPr/>
        </p:nvPicPr>
        <p:blipFill>
          <a:blip r:embed="rId3" cstate="print"/>
          <a:stretch>
            <a:fillRect/>
          </a:stretch>
        </p:blipFill>
        <p:spPr>
          <a:xfrm>
            <a:off x="571472" y="357166"/>
            <a:ext cx="7929618" cy="141109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First-year students and attitudes to lab work</a:t>
            </a:r>
            <a:endParaRPr lang="en-GB" dirty="0"/>
          </a:p>
        </p:txBody>
      </p:sp>
      <p:pic>
        <p:nvPicPr>
          <p:cNvPr id="5" name="Picture 2" descr="C:\Documents and Settings\bixac\My Documents\My Pictures\Teaching Labs Pics\DSCF0415.JPG"/>
          <p:cNvPicPr>
            <a:picLocks noChangeAspect="1" noChangeArrowheads="1"/>
          </p:cNvPicPr>
          <p:nvPr/>
        </p:nvPicPr>
        <p:blipFill>
          <a:blip r:embed="rId3" cstate="print"/>
          <a:srcRect/>
          <a:stretch>
            <a:fillRect/>
          </a:stretch>
        </p:blipFill>
        <p:spPr bwMode="auto">
          <a:xfrm>
            <a:off x="1712949" y="1916832"/>
            <a:ext cx="5595355" cy="419651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The CAMEL meetings</a:t>
            </a:r>
            <a:endParaRPr lang="en-GB" dirty="0"/>
          </a:p>
        </p:txBody>
      </p:sp>
      <p:sp>
        <p:nvSpPr>
          <p:cNvPr id="3" name="Content Placeholder 2"/>
          <p:cNvSpPr>
            <a:spLocks noGrp="1"/>
          </p:cNvSpPr>
          <p:nvPr>
            <p:ph idx="1"/>
          </p:nvPr>
        </p:nvSpPr>
        <p:spPr/>
        <p:txBody>
          <a:bodyPr/>
          <a:lstStyle/>
          <a:p>
            <a:endParaRPr lang="en-GB" dirty="0"/>
          </a:p>
        </p:txBody>
      </p:sp>
      <p:sp>
        <p:nvSpPr>
          <p:cNvPr id="7" name="TextBox 6"/>
          <p:cNvSpPr txBox="1"/>
          <p:nvPr/>
        </p:nvSpPr>
        <p:spPr>
          <a:xfrm>
            <a:off x="611560" y="3212976"/>
            <a:ext cx="1826141" cy="461665"/>
          </a:xfrm>
          <a:prstGeom prst="rect">
            <a:avLst/>
          </a:prstGeom>
          <a:noFill/>
        </p:spPr>
        <p:txBody>
          <a:bodyPr wrap="none" rtlCol="0">
            <a:spAutoFit/>
          </a:bodyPr>
          <a:lstStyle/>
          <a:p>
            <a:r>
              <a:rPr lang="en-GB" dirty="0" smtClean="0">
                <a:latin typeface="Arial" pitchFamily="34" charset="0"/>
                <a:cs typeface="Arial" pitchFamily="34" charset="0"/>
              </a:rPr>
              <a:t>Project start</a:t>
            </a:r>
            <a:endParaRPr lang="en-GB" dirty="0">
              <a:latin typeface="Arial" pitchFamily="34" charset="0"/>
              <a:cs typeface="Arial" pitchFamily="34" charset="0"/>
            </a:endParaRPr>
          </a:p>
        </p:txBody>
      </p:sp>
      <p:sp>
        <p:nvSpPr>
          <p:cNvPr id="8" name="TextBox 7"/>
          <p:cNvSpPr txBox="1"/>
          <p:nvPr/>
        </p:nvSpPr>
        <p:spPr>
          <a:xfrm>
            <a:off x="6588224" y="3284984"/>
            <a:ext cx="1947969" cy="461665"/>
          </a:xfrm>
          <a:prstGeom prst="rect">
            <a:avLst/>
          </a:prstGeom>
          <a:noFill/>
        </p:spPr>
        <p:txBody>
          <a:bodyPr wrap="none" rtlCol="0">
            <a:spAutoFit/>
          </a:bodyPr>
          <a:lstStyle/>
          <a:p>
            <a:r>
              <a:rPr lang="en-GB" dirty="0" smtClean="0">
                <a:latin typeface="Arial" pitchFamily="34" charset="0"/>
                <a:cs typeface="Arial" pitchFamily="34" charset="0"/>
              </a:rPr>
              <a:t>Project finish</a:t>
            </a:r>
            <a:endParaRPr lang="en-GB" dirty="0">
              <a:latin typeface="Arial" pitchFamily="34" charset="0"/>
              <a:cs typeface="Arial" pitchFamily="34" charset="0"/>
            </a:endParaRPr>
          </a:p>
        </p:txBody>
      </p:sp>
      <p:cxnSp>
        <p:nvCxnSpPr>
          <p:cNvPr id="10" name="Straight Connector 9"/>
          <p:cNvCxnSpPr/>
          <p:nvPr/>
        </p:nvCxnSpPr>
        <p:spPr bwMode="auto">
          <a:xfrm rot="5400000">
            <a:off x="1655676" y="4329100"/>
            <a:ext cx="936104" cy="0"/>
          </a:xfrm>
          <a:prstGeom prst="line">
            <a:avLst/>
          </a:prstGeom>
          <a:solidFill>
            <a:schemeClr val="accent1"/>
          </a:solidFill>
          <a:ln w="50800" cap="flat" cmpd="sng" algn="ctr">
            <a:solidFill>
              <a:srgbClr val="FFC000"/>
            </a:solidFill>
            <a:prstDash val="solid"/>
            <a:round/>
            <a:headEnd type="none" w="med" len="med"/>
            <a:tailEnd type="oval" w="med" len="med"/>
          </a:ln>
          <a:effectLst/>
        </p:spPr>
      </p:cxnSp>
      <p:cxnSp>
        <p:nvCxnSpPr>
          <p:cNvPr id="11" name="Straight Connector 10"/>
          <p:cNvCxnSpPr/>
          <p:nvPr/>
        </p:nvCxnSpPr>
        <p:spPr bwMode="auto">
          <a:xfrm rot="5400000">
            <a:off x="3167844" y="4329100"/>
            <a:ext cx="936104" cy="0"/>
          </a:xfrm>
          <a:prstGeom prst="line">
            <a:avLst/>
          </a:prstGeom>
          <a:solidFill>
            <a:schemeClr val="accent1"/>
          </a:solidFill>
          <a:ln w="50800" cap="flat" cmpd="sng" algn="ctr">
            <a:solidFill>
              <a:srgbClr val="FFFF00"/>
            </a:solidFill>
            <a:prstDash val="solid"/>
            <a:round/>
            <a:headEnd type="none" w="med" len="med"/>
            <a:tailEnd type="oval" w="med" len="med"/>
          </a:ln>
          <a:effectLst/>
        </p:spPr>
      </p:cxnSp>
      <p:cxnSp>
        <p:nvCxnSpPr>
          <p:cNvPr id="12" name="Straight Connector 11"/>
          <p:cNvCxnSpPr/>
          <p:nvPr/>
        </p:nvCxnSpPr>
        <p:spPr bwMode="auto">
          <a:xfrm rot="5400000">
            <a:off x="5184068" y="4329100"/>
            <a:ext cx="936104" cy="0"/>
          </a:xfrm>
          <a:prstGeom prst="line">
            <a:avLst/>
          </a:prstGeom>
          <a:solidFill>
            <a:schemeClr val="accent1"/>
          </a:solidFill>
          <a:ln w="50800" cap="flat" cmpd="sng" algn="ctr">
            <a:solidFill>
              <a:srgbClr val="92D050"/>
            </a:solidFill>
            <a:prstDash val="solid"/>
            <a:round/>
            <a:headEnd type="none" w="med" len="med"/>
            <a:tailEnd type="oval" w="med" len="med"/>
          </a:ln>
          <a:effectLst/>
        </p:spPr>
      </p:cxnSp>
      <p:cxnSp>
        <p:nvCxnSpPr>
          <p:cNvPr id="13" name="Straight Connector 12"/>
          <p:cNvCxnSpPr/>
          <p:nvPr/>
        </p:nvCxnSpPr>
        <p:spPr bwMode="auto">
          <a:xfrm rot="5400000">
            <a:off x="6480212" y="4329100"/>
            <a:ext cx="936104" cy="0"/>
          </a:xfrm>
          <a:prstGeom prst="line">
            <a:avLst/>
          </a:prstGeom>
          <a:solidFill>
            <a:schemeClr val="accent1"/>
          </a:solidFill>
          <a:ln w="50800" cap="flat" cmpd="sng" algn="ctr">
            <a:solidFill>
              <a:srgbClr val="00B050"/>
            </a:solidFill>
            <a:prstDash val="solid"/>
            <a:round/>
            <a:headEnd type="none" w="med" len="med"/>
            <a:tailEnd type="oval" w="med" len="med"/>
          </a:ln>
          <a:effectLst/>
        </p:spPr>
      </p:cxnSp>
      <p:sp>
        <p:nvSpPr>
          <p:cNvPr id="14" name="TextBox 13"/>
          <p:cNvSpPr txBox="1"/>
          <p:nvPr/>
        </p:nvSpPr>
        <p:spPr>
          <a:xfrm>
            <a:off x="1763688" y="4869160"/>
            <a:ext cx="579005" cy="461665"/>
          </a:xfrm>
          <a:prstGeom prst="rect">
            <a:avLst/>
          </a:prstGeom>
          <a:noFill/>
        </p:spPr>
        <p:txBody>
          <a:bodyPr wrap="none" rtlCol="0">
            <a:spAutoFit/>
          </a:bodyPr>
          <a:lstStyle/>
          <a:p>
            <a:r>
              <a:rPr lang="en-GB" dirty="0" smtClean="0">
                <a:latin typeface="Arial" pitchFamily="34" charset="0"/>
                <a:cs typeface="Arial" pitchFamily="34" charset="0"/>
              </a:rPr>
              <a:t>C1</a:t>
            </a:r>
          </a:p>
        </p:txBody>
      </p:sp>
      <p:sp>
        <p:nvSpPr>
          <p:cNvPr id="16" name="TextBox 15"/>
          <p:cNvSpPr txBox="1"/>
          <p:nvPr/>
        </p:nvSpPr>
        <p:spPr>
          <a:xfrm>
            <a:off x="3347864" y="4869160"/>
            <a:ext cx="579005" cy="461665"/>
          </a:xfrm>
          <a:prstGeom prst="rect">
            <a:avLst/>
          </a:prstGeom>
          <a:noFill/>
        </p:spPr>
        <p:txBody>
          <a:bodyPr wrap="none" rtlCol="0">
            <a:spAutoFit/>
          </a:bodyPr>
          <a:lstStyle/>
          <a:p>
            <a:r>
              <a:rPr lang="en-GB" dirty="0" smtClean="0">
                <a:latin typeface="Arial" pitchFamily="34" charset="0"/>
                <a:cs typeface="Arial" pitchFamily="34" charset="0"/>
              </a:rPr>
              <a:t>C2</a:t>
            </a:r>
            <a:endParaRPr lang="en-GB" dirty="0">
              <a:latin typeface="Arial" pitchFamily="34" charset="0"/>
              <a:cs typeface="Arial" pitchFamily="34" charset="0"/>
            </a:endParaRPr>
          </a:p>
        </p:txBody>
      </p:sp>
      <p:sp>
        <p:nvSpPr>
          <p:cNvPr id="17" name="TextBox 16"/>
          <p:cNvSpPr txBox="1"/>
          <p:nvPr/>
        </p:nvSpPr>
        <p:spPr>
          <a:xfrm>
            <a:off x="5436096" y="4869160"/>
            <a:ext cx="579005" cy="461665"/>
          </a:xfrm>
          <a:prstGeom prst="rect">
            <a:avLst/>
          </a:prstGeom>
          <a:noFill/>
        </p:spPr>
        <p:txBody>
          <a:bodyPr wrap="none" rtlCol="0">
            <a:spAutoFit/>
          </a:bodyPr>
          <a:lstStyle/>
          <a:p>
            <a:r>
              <a:rPr lang="en-GB" dirty="0" smtClean="0">
                <a:latin typeface="Arial" pitchFamily="34" charset="0"/>
                <a:cs typeface="Arial" pitchFamily="34" charset="0"/>
              </a:rPr>
              <a:t>C3</a:t>
            </a:r>
            <a:endParaRPr lang="en-GB" dirty="0">
              <a:latin typeface="Arial" pitchFamily="34" charset="0"/>
              <a:cs typeface="Arial" pitchFamily="34" charset="0"/>
            </a:endParaRPr>
          </a:p>
        </p:txBody>
      </p:sp>
      <p:sp>
        <p:nvSpPr>
          <p:cNvPr id="18" name="TextBox 17"/>
          <p:cNvSpPr txBox="1"/>
          <p:nvPr/>
        </p:nvSpPr>
        <p:spPr>
          <a:xfrm>
            <a:off x="6660232" y="4869160"/>
            <a:ext cx="579005" cy="461665"/>
          </a:xfrm>
          <a:prstGeom prst="rect">
            <a:avLst/>
          </a:prstGeom>
          <a:noFill/>
        </p:spPr>
        <p:txBody>
          <a:bodyPr wrap="none" rtlCol="0">
            <a:spAutoFit/>
          </a:bodyPr>
          <a:lstStyle/>
          <a:p>
            <a:r>
              <a:rPr lang="en-GB" dirty="0" smtClean="0">
                <a:latin typeface="Arial" pitchFamily="34" charset="0"/>
                <a:cs typeface="Arial" pitchFamily="34" charset="0"/>
              </a:rPr>
              <a:t>C4</a:t>
            </a:r>
            <a:endParaRPr lang="en-GB" dirty="0">
              <a:latin typeface="Arial" pitchFamily="34" charset="0"/>
              <a:cs typeface="Arial" pitchFamily="34" charset="0"/>
            </a:endParaRPr>
          </a:p>
        </p:txBody>
      </p:sp>
      <p:cxnSp>
        <p:nvCxnSpPr>
          <p:cNvPr id="5" name="Straight Connector 4"/>
          <p:cNvCxnSpPr/>
          <p:nvPr/>
        </p:nvCxnSpPr>
        <p:spPr bwMode="auto">
          <a:xfrm>
            <a:off x="899592" y="3861048"/>
            <a:ext cx="7200800" cy="0"/>
          </a:xfrm>
          <a:prstGeom prst="line">
            <a:avLst/>
          </a:prstGeom>
          <a:solidFill>
            <a:schemeClr val="accent1"/>
          </a:solidFill>
          <a:ln w="114300" cap="flat" cmpd="sng" algn="ctr">
            <a:solidFill>
              <a:schemeClr val="tx1"/>
            </a:solidFill>
            <a:prstDash val="solid"/>
            <a:round/>
            <a:headEnd type="oval" w="med" len="med"/>
            <a:tailEnd type="arrow" w="med" len="med"/>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Our Collaboration </a:t>
            </a:r>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How can we ensure a project fails?</a:t>
            </a:r>
            <a:endParaRPr lang="en-GB" dirty="0"/>
          </a:p>
        </p:txBody>
      </p:sp>
      <p:pic>
        <p:nvPicPr>
          <p:cNvPr id="2064" name="Picture 16" descr="C:\Documents and Settings\ifsqdb\Local Settings\Temporary Internet Files\Content.IE5\V4REB7UZ\MP900448338[1].jpg"/>
          <p:cNvPicPr>
            <a:picLocks noChangeAspect="1" noChangeArrowheads="1"/>
          </p:cNvPicPr>
          <p:nvPr/>
        </p:nvPicPr>
        <p:blipFill>
          <a:blip r:embed="rId2" cstate="print"/>
          <a:srcRect/>
          <a:stretch>
            <a:fillRect/>
          </a:stretch>
        </p:blipFill>
        <p:spPr bwMode="auto">
          <a:xfrm>
            <a:off x="2928926" y="2000240"/>
            <a:ext cx="2524127" cy="3786190"/>
          </a:xfrm>
          <a:prstGeom prst="rect">
            <a:avLst/>
          </a:prstGeom>
          <a:noFill/>
        </p:spPr>
      </p:pic>
      <p:sp>
        <p:nvSpPr>
          <p:cNvPr id="20" name="Content Placeholder 19"/>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What works for us</a:t>
            </a:r>
            <a:endParaRPr lang="en-GB" dirty="0"/>
          </a:p>
        </p:txBody>
      </p:sp>
      <p:sp>
        <p:nvSpPr>
          <p:cNvPr id="3" name="Content Placeholder 2"/>
          <p:cNvSpPr>
            <a:spLocks noGrp="1"/>
          </p:cNvSpPr>
          <p:nvPr>
            <p:ph idx="1"/>
          </p:nvPr>
        </p:nvSpPr>
        <p:spPr>
          <a:xfrm>
            <a:off x="714348" y="1643050"/>
            <a:ext cx="7772400" cy="4114800"/>
          </a:xfrm>
        </p:spPr>
        <p:txBody>
          <a:bodyPr/>
          <a:lstStyle/>
          <a:p>
            <a:r>
              <a:rPr lang="en-GB" sz="2000" dirty="0" smtClean="0"/>
              <a:t>Build positive relationships</a:t>
            </a:r>
          </a:p>
          <a:p>
            <a:r>
              <a:rPr lang="en-GB" sz="2000" dirty="0" smtClean="0"/>
              <a:t>Facilitate positive conversations</a:t>
            </a:r>
          </a:p>
          <a:p>
            <a:r>
              <a:rPr lang="en-GB" sz="2000" dirty="0" smtClean="0"/>
              <a:t>Understand and exploit why people innovate</a:t>
            </a:r>
          </a:p>
          <a:p>
            <a:r>
              <a:rPr lang="en-GB" sz="2000" dirty="0" smtClean="0"/>
              <a:t>Accept that the rate of change is variable and not constant</a:t>
            </a:r>
          </a:p>
          <a:p>
            <a:r>
              <a:rPr lang="en-GB" sz="2000" dirty="0" smtClean="0"/>
              <a:t>Identify and work with all relevant stakeholders.</a:t>
            </a:r>
          </a:p>
          <a:p>
            <a:r>
              <a:rPr lang="en-GB" sz="2000" dirty="0" smtClean="0"/>
              <a:t>Build on informal and formal learning processes / activities</a:t>
            </a:r>
          </a:p>
          <a:p>
            <a:r>
              <a:rPr lang="en-GB" sz="2000" dirty="0" smtClean="0"/>
              <a:t>Build structures that facilitate collaboration, sharing and mutual support</a:t>
            </a:r>
          </a:p>
          <a:p>
            <a:r>
              <a:rPr lang="en-GB" sz="2000" dirty="0" smtClean="0"/>
              <a:t>Create opportunities to evaluate the on-going performance of the project</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pic>
        <p:nvPicPr>
          <p:cNvPr id="3" name="Picture 2" descr="C:\bristol\eLearning\eBioLabs\images\ScreenShots\Microfuge.png"/>
          <p:cNvPicPr>
            <a:picLocks noChangeAspect="1" noChangeArrowheads="1"/>
          </p:cNvPicPr>
          <p:nvPr/>
        </p:nvPicPr>
        <p:blipFill>
          <a:blip r:embed="rId3" cstate="print"/>
          <a:srcRect/>
          <a:stretch>
            <a:fillRect/>
          </a:stretch>
        </p:blipFill>
        <p:spPr bwMode="auto">
          <a:xfrm>
            <a:off x="186055" y="1481754"/>
            <a:ext cx="5757545" cy="2955358"/>
          </a:xfrm>
          <a:prstGeom prst="rect">
            <a:avLst/>
          </a:prstGeom>
          <a:noFill/>
        </p:spPr>
      </p:pic>
      <p:sp>
        <p:nvSpPr>
          <p:cNvPr id="2" name="Title 1"/>
          <p:cNvSpPr>
            <a:spLocks noGrp="1"/>
          </p:cNvSpPr>
          <p:nvPr>
            <p:ph type="title"/>
          </p:nvPr>
        </p:nvSpPr>
        <p:spPr/>
        <p:txBody>
          <a:bodyPr/>
          <a:lstStyle/>
          <a:p>
            <a:r>
              <a:rPr lang="en-GB" dirty="0" smtClean="0"/>
              <a:t>Experimental information</a:t>
            </a:r>
            <a:endParaRPr lang="en-GB" dirty="0"/>
          </a:p>
        </p:txBody>
      </p:sp>
      <p:pic>
        <p:nvPicPr>
          <p:cNvPr id="4" name="Picture 3" descr="C:\bristol\eLearning\eBioLabs\images\ScreenShots\Glison_1.png"/>
          <p:cNvPicPr>
            <a:picLocks noChangeAspect="1" noChangeArrowheads="1"/>
          </p:cNvPicPr>
          <p:nvPr/>
        </p:nvPicPr>
        <p:blipFill>
          <a:blip r:embed="rId4" cstate="print"/>
          <a:srcRect/>
          <a:stretch>
            <a:fillRect/>
          </a:stretch>
        </p:blipFill>
        <p:spPr bwMode="auto">
          <a:xfrm>
            <a:off x="5299075" y="2460613"/>
            <a:ext cx="3844925" cy="39207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pic>
        <p:nvPicPr>
          <p:cNvPr id="4" name="Picture 2"/>
          <p:cNvPicPr>
            <a:picLocks noChangeAspect="1" noChangeArrowheads="1"/>
          </p:cNvPicPr>
          <p:nvPr/>
        </p:nvPicPr>
        <p:blipFill>
          <a:blip r:embed="rId3" cstate="print"/>
          <a:srcRect/>
          <a:stretch>
            <a:fillRect/>
          </a:stretch>
        </p:blipFill>
        <p:spPr bwMode="auto">
          <a:xfrm>
            <a:off x="1584257" y="1484784"/>
            <a:ext cx="6084087" cy="485138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Testing understanding</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err="1" smtClean="0"/>
              <a:t>eBiolabs</a:t>
            </a:r>
            <a:r>
              <a:rPr lang="en-GB" dirty="0" smtClean="0"/>
              <a:t> makes a difference…</a:t>
            </a:r>
            <a:endParaRPr lang="en-GB" dirty="0"/>
          </a:p>
        </p:txBody>
      </p:sp>
      <p:sp>
        <p:nvSpPr>
          <p:cNvPr id="4" name="Content Placeholder 2"/>
          <p:cNvSpPr txBox="1">
            <a:spLocks/>
          </p:cNvSpPr>
          <p:nvPr/>
        </p:nvSpPr>
        <p:spPr>
          <a:xfrm>
            <a:off x="457200" y="1819746"/>
            <a:ext cx="8229600" cy="427355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~7000 student contact hours supported.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~5000 student assignments managed.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Significant differences between eBiolabs students and non-eBiolabs students.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Reflects way students want to learn.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Staff report higher level conversations.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 40 staff days saved.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7" descr="C:\bristol\eLearning\eBioLabs\images\eBiolabs_Logo_withText_green.png"/>
          <p:cNvPicPr>
            <a:picLocks noChangeAspect="1" noChangeArrowheads="1"/>
          </p:cNvPicPr>
          <p:nvPr/>
        </p:nvPicPr>
        <p:blipFill>
          <a:blip r:embed="rId3" cstate="print"/>
          <a:srcRect/>
          <a:stretch>
            <a:fillRect/>
          </a:stretch>
        </p:blipFill>
        <p:spPr bwMode="auto">
          <a:xfrm>
            <a:off x="5788812" y="5229200"/>
            <a:ext cx="3139163" cy="9747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8" name="Rectangle 7"/>
          <p:cNvSpPr/>
          <p:nvPr/>
        </p:nvSpPr>
        <p:spPr bwMode="auto">
          <a:xfrm>
            <a:off x="179512" y="188640"/>
            <a:ext cx="2376264" cy="172819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050" name="Rectangle 2"/>
          <p:cNvSpPr>
            <a:spLocks noGrp="1" noChangeArrowheads="1"/>
          </p:cNvSpPr>
          <p:nvPr>
            <p:ph type="ctrTitle"/>
          </p:nvPr>
        </p:nvSpPr>
        <p:spPr>
          <a:xfrm>
            <a:off x="685800" y="2286000"/>
            <a:ext cx="7772400" cy="1143000"/>
          </a:xfrm>
        </p:spPr>
        <p:txBody>
          <a:bodyPr/>
          <a:lstStyle/>
          <a:p>
            <a:r>
              <a:rPr lang="en-GB" dirty="0" smtClean="0"/>
              <a:t>Making Assessment Count</a:t>
            </a:r>
            <a:endParaRPr lang="en-GB" dirty="0"/>
          </a:p>
        </p:txBody>
      </p:sp>
      <p:sp>
        <p:nvSpPr>
          <p:cNvPr id="5" name="Rectangle 2"/>
          <p:cNvSpPr txBox="1">
            <a:spLocks noChangeArrowheads="1"/>
          </p:cNvSpPr>
          <p:nvPr/>
        </p:nvSpPr>
        <p:spPr bwMode="auto">
          <a:xfrm>
            <a:off x="971550" y="3569766"/>
            <a:ext cx="7358063" cy="795338"/>
          </a:xfrm>
          <a:prstGeom prst="rect">
            <a:avLst/>
          </a:prstGeom>
          <a:noFill/>
          <a:ln w="9525">
            <a:noFill/>
            <a:miter lim="800000"/>
            <a:headEnd/>
            <a:tailEnd/>
          </a:ln>
          <a:effectLst/>
        </p:spPr>
        <p:txBody>
          <a:bodyPr vert="horz" wrap="square" lIns="35711" tIns="35711" rIns="35711" bIns="35711" numCol="1" anchor="t" anchorCtr="0" compatLnSpc="1">
            <a:prstTxWarp prst="textNoShape">
              <a:avLst/>
            </a:prstTxWarp>
          </a:bodyPr>
          <a:lstStyle/>
          <a:p>
            <a:pPr algn="ctr">
              <a:spcBef>
                <a:spcPct val="20000"/>
              </a:spcBef>
            </a:pPr>
            <a:r>
              <a:rPr kumimoji="0" lang="en-US" sz="2000" b="1" i="0" u="none" strike="noStrike" kern="0" cap="none" spc="0" normalizeH="0" baseline="0" noProof="0" dirty="0" smtClean="0">
                <a:ln>
                  <a:noFill/>
                </a:ln>
                <a:solidFill>
                  <a:schemeClr val="tx1"/>
                </a:solidFill>
                <a:effectLst/>
                <a:uLnTx/>
                <a:uFillTx/>
                <a:latin typeface="+mn-lt"/>
                <a:ea typeface="+mn-ea"/>
                <a:cs typeface="+mn-cs"/>
                <a:sym typeface="Arial" charset="0"/>
              </a:rPr>
              <a:t>Mark J.P. Kerrigan, Mark Clements, Andrew Bond, Federica Oradini, </a:t>
            </a:r>
            <a:r>
              <a:rPr kumimoji="0" lang="en-US" sz="2000" b="1" i="0" u="none" strike="noStrike" kern="0" cap="none" spc="0" normalizeH="0" baseline="0" noProof="0" dirty="0" err="1" smtClean="0">
                <a:ln>
                  <a:noFill/>
                </a:ln>
                <a:solidFill>
                  <a:schemeClr val="tx1"/>
                </a:solidFill>
                <a:effectLst/>
                <a:uLnTx/>
                <a:uFillTx/>
                <a:latin typeface="+mn-lt"/>
                <a:ea typeface="+mn-ea"/>
                <a:cs typeface="+mn-cs"/>
                <a:sym typeface="Arial" charset="0"/>
              </a:rPr>
              <a:t>Yanitsa</a:t>
            </a:r>
            <a:r>
              <a:rPr kumimoji="0" lang="en-US" sz="2000" b="1" i="0" u="none" strike="noStrike" kern="0" cap="none" spc="0" normalizeH="0" baseline="0" noProof="0" dirty="0" smtClean="0">
                <a:ln>
                  <a:noFill/>
                </a:ln>
                <a:solidFill>
                  <a:schemeClr val="tx1"/>
                </a:solidFill>
                <a:effectLst/>
                <a:uLnTx/>
                <a:uFillTx/>
                <a:latin typeface="+mn-lt"/>
                <a:ea typeface="+mn-ea"/>
                <a:cs typeface="+mn-cs"/>
                <a:sym typeface="Arial" charset="0"/>
              </a:rPr>
              <a:t> Nedelcheva &amp; Gunter Saunders</a:t>
            </a:r>
          </a:p>
          <a:p>
            <a:pPr algn="ctr">
              <a:spcBef>
                <a:spcPct val="20000"/>
              </a:spcBef>
            </a:pPr>
            <a:endParaRPr lang="en-US" sz="2000" b="1" kern="0" dirty="0" smtClean="0">
              <a:latin typeface="+mn-lt"/>
              <a:sym typeface="Arial" charset="0"/>
            </a:endParaRPr>
          </a:p>
          <a:p>
            <a:pPr algn="ctr">
              <a:spcBef>
                <a:spcPct val="20000"/>
              </a:spcBef>
            </a:pPr>
            <a:r>
              <a:rPr lang="en-GB" sz="2000" b="1" kern="0" dirty="0" smtClean="0">
                <a:latin typeface="+mn-lt"/>
                <a:sym typeface="Arial" charset="0"/>
              </a:rPr>
              <a:t>School of Life Science and Westminster Exchange</a:t>
            </a:r>
          </a:p>
          <a:p>
            <a:pPr algn="ctr">
              <a:spcBef>
                <a:spcPct val="20000"/>
              </a:spcBef>
            </a:pPr>
            <a:endParaRPr kumimoji="0" lang="en-US" sz="2000" b="1" i="0" u="none" strike="noStrike" kern="0" cap="none" spc="0" normalizeH="0" baseline="0" noProof="0" dirty="0" smtClean="0">
              <a:ln>
                <a:noFill/>
              </a:ln>
              <a:solidFill>
                <a:schemeClr val="tx1"/>
              </a:solidFill>
              <a:effectLst/>
              <a:uLnTx/>
              <a:uFillTx/>
              <a:latin typeface="+mn-lt"/>
              <a:ea typeface="+mn-ea"/>
              <a:cs typeface="+mn-cs"/>
              <a:sym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lang="en-US" sz="2000" b="1" kern="0" dirty="0" smtClean="0">
              <a:latin typeface="+mn-lt"/>
              <a:sym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sym typeface="Arial" charset="0"/>
            </a:endParaRPr>
          </a:p>
          <a:p>
            <a:pPr marL="0" marR="0" lvl="0" indent="0" algn="ctr"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32" descr="UOW Rigour Research Results white150"/>
          <p:cNvPicPr>
            <a:picLocks noChangeAspect="1" noChangeArrowheads="1"/>
          </p:cNvPicPr>
          <p:nvPr/>
        </p:nvPicPr>
        <p:blipFill>
          <a:blip r:embed="rId3" cstate="print"/>
          <a:srcRect/>
          <a:stretch>
            <a:fillRect/>
          </a:stretch>
        </p:blipFill>
        <p:spPr bwMode="auto">
          <a:xfrm>
            <a:off x="304800" y="304800"/>
            <a:ext cx="2106960" cy="1368223"/>
          </a:xfrm>
          <a:prstGeom prst="rect">
            <a:avLst/>
          </a:prstGeom>
          <a:solidFill>
            <a:srgbClr val="C00000"/>
          </a:solid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6444208" y="476672"/>
            <a:ext cx="2222689"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Making Assessment Count</a:t>
            </a:r>
            <a:endParaRPr lang="en-GB" dirty="0"/>
          </a:p>
        </p:txBody>
      </p:sp>
      <p:sp>
        <p:nvSpPr>
          <p:cNvPr id="4" name="Rectangle 4"/>
          <p:cNvSpPr>
            <a:spLocks noGrp="1" noChangeArrowheads="1"/>
          </p:cNvSpPr>
          <p:nvPr>
            <p:ph idx="1"/>
          </p:nvPr>
        </p:nvSpPr>
        <p:spPr bwMode="auto">
          <a:prstGeom prst="rect">
            <a:avLst/>
          </a:prstGeom>
          <a:noFill/>
          <a:ln w="9525">
            <a:noFill/>
            <a:miter lim="800000"/>
            <a:headEnd/>
            <a:tailEnd/>
          </a:ln>
          <a:effectLst/>
        </p:spPr>
        <p:txBody>
          <a:bodyPr lIns="26788" tIns="26788" rIns="26788" bIns="26788"/>
          <a:lstStyle/>
          <a:p>
            <a:pPr marL="304800" indent="-304800">
              <a:lnSpc>
                <a:spcPct val="90000"/>
              </a:lnSpc>
              <a:spcBef>
                <a:spcPts val="1200"/>
              </a:spcBef>
              <a:buClr>
                <a:srgbClr val="000000"/>
              </a:buClr>
              <a:buFontTx/>
              <a:buChar char="•"/>
            </a:pPr>
            <a:r>
              <a:rPr lang="en-GB" sz="2400" dirty="0"/>
              <a:t>Perception that students are not using feedback effectively to improve their learning</a:t>
            </a:r>
          </a:p>
          <a:p>
            <a:pPr marL="304800" indent="-304800">
              <a:lnSpc>
                <a:spcPct val="90000"/>
              </a:lnSpc>
              <a:spcBef>
                <a:spcPts val="1200"/>
              </a:spcBef>
              <a:buClr>
                <a:srgbClr val="000000"/>
              </a:buClr>
              <a:buFontTx/>
              <a:buChar char="•"/>
            </a:pPr>
            <a:r>
              <a:rPr lang="en-GB" sz="2400" dirty="0"/>
              <a:t>Students often find it difficult to contextualise feedback and use it strategically particularly during the transition to studying at University</a:t>
            </a:r>
          </a:p>
          <a:p>
            <a:pPr marL="304800" indent="-304800">
              <a:lnSpc>
                <a:spcPct val="90000"/>
              </a:lnSpc>
              <a:spcBef>
                <a:spcPts val="1200"/>
              </a:spcBef>
              <a:buClr>
                <a:srgbClr val="000000"/>
              </a:buClr>
              <a:buFontTx/>
              <a:buChar char="•"/>
            </a:pPr>
            <a:r>
              <a:rPr lang="en-GB" sz="2400" dirty="0"/>
              <a:t>Funding awarded from JISC to try to address this issue</a:t>
            </a:r>
          </a:p>
          <a:p>
            <a:pPr marL="304800" indent="-304800">
              <a:lnSpc>
                <a:spcPct val="90000"/>
              </a:lnSpc>
              <a:spcBef>
                <a:spcPts val="800"/>
              </a:spcBef>
              <a:buClr>
                <a:srgbClr val="000000"/>
              </a:buClr>
            </a:pPr>
            <a:r>
              <a:rPr lang="en-US" sz="2400" dirty="0" smtClean="0"/>
              <a:t>Developed a student-</a:t>
            </a:r>
            <a:r>
              <a:rPr lang="en-US" sz="2400" dirty="0" err="1" smtClean="0"/>
              <a:t>centred</a:t>
            </a:r>
            <a:r>
              <a:rPr lang="en-US" sz="2400" dirty="0" smtClean="0"/>
              <a:t>, Web 2.0 process for reflection on feedback (e-reflect)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2" name="Title 1"/>
          <p:cNvSpPr>
            <a:spLocks noGrp="1"/>
          </p:cNvSpPr>
          <p:nvPr>
            <p:ph type="title"/>
          </p:nvPr>
        </p:nvSpPr>
        <p:spPr/>
        <p:txBody>
          <a:bodyPr/>
          <a:lstStyle/>
          <a:p>
            <a:r>
              <a:rPr lang="en-GB" dirty="0" smtClean="0"/>
              <a:t>The Process</a:t>
            </a:r>
            <a:endParaRPr lang="en-GB" dirty="0"/>
          </a:p>
        </p:txBody>
      </p:sp>
      <p:sp>
        <p:nvSpPr>
          <p:cNvPr id="4" name="Text Box 7"/>
          <p:cNvSpPr txBox="1">
            <a:spLocks noChangeArrowheads="1"/>
          </p:cNvSpPr>
          <p:nvPr/>
        </p:nvSpPr>
        <p:spPr bwMode="auto">
          <a:xfrm>
            <a:off x="107950" y="4218951"/>
            <a:ext cx="1728788" cy="584775"/>
          </a:xfrm>
          <a:prstGeom prst="rect">
            <a:avLst/>
          </a:prstGeom>
          <a:noFill/>
          <a:ln w="9525">
            <a:noFill/>
            <a:miter lim="800000"/>
            <a:headEnd/>
            <a:tailEnd/>
          </a:ln>
          <a:effectLst/>
        </p:spPr>
        <p:txBody>
          <a:bodyPr>
            <a:spAutoFit/>
          </a:bodyPr>
          <a:lstStyle/>
          <a:p>
            <a:pPr algn="ctr"/>
            <a:r>
              <a:rPr lang="en-GB" sz="1600">
                <a:latin typeface="+mj-lt"/>
              </a:rPr>
              <a:t>Subject Feedback</a:t>
            </a:r>
            <a:endParaRPr lang="en-US" sz="1600">
              <a:latin typeface="+mj-lt"/>
            </a:endParaRPr>
          </a:p>
        </p:txBody>
      </p:sp>
      <p:sp>
        <p:nvSpPr>
          <p:cNvPr id="5" name="Text Box 9"/>
          <p:cNvSpPr txBox="1">
            <a:spLocks noChangeArrowheads="1"/>
          </p:cNvSpPr>
          <p:nvPr/>
        </p:nvSpPr>
        <p:spPr bwMode="auto">
          <a:xfrm>
            <a:off x="2347913" y="4212601"/>
            <a:ext cx="1727200" cy="584775"/>
          </a:xfrm>
          <a:prstGeom prst="rect">
            <a:avLst/>
          </a:prstGeom>
          <a:noFill/>
          <a:ln w="9525">
            <a:noFill/>
            <a:miter lim="800000"/>
            <a:headEnd/>
            <a:tailEnd/>
          </a:ln>
          <a:effectLst/>
        </p:spPr>
        <p:txBody>
          <a:bodyPr>
            <a:spAutoFit/>
          </a:bodyPr>
          <a:lstStyle/>
          <a:p>
            <a:pPr algn="ctr"/>
            <a:r>
              <a:rPr lang="en-GB" sz="1600">
                <a:latin typeface="+mj-lt"/>
              </a:rPr>
              <a:t>Diagnostic Questionnaire</a:t>
            </a:r>
            <a:endParaRPr lang="en-US" sz="1600">
              <a:latin typeface="+mj-lt"/>
            </a:endParaRPr>
          </a:p>
        </p:txBody>
      </p:sp>
      <p:sp>
        <p:nvSpPr>
          <p:cNvPr id="6" name="Text Box 10"/>
          <p:cNvSpPr txBox="1">
            <a:spLocks noChangeArrowheads="1"/>
          </p:cNvSpPr>
          <p:nvPr/>
        </p:nvSpPr>
        <p:spPr bwMode="auto">
          <a:xfrm>
            <a:off x="4645025" y="4212601"/>
            <a:ext cx="1727200" cy="584775"/>
          </a:xfrm>
          <a:prstGeom prst="rect">
            <a:avLst/>
          </a:prstGeom>
          <a:noFill/>
          <a:ln w="9525">
            <a:noFill/>
            <a:miter lim="800000"/>
            <a:headEnd/>
            <a:tailEnd/>
          </a:ln>
          <a:effectLst/>
        </p:spPr>
        <p:txBody>
          <a:bodyPr>
            <a:spAutoFit/>
          </a:bodyPr>
          <a:lstStyle/>
          <a:p>
            <a:pPr algn="ctr"/>
            <a:r>
              <a:rPr lang="en-GB" sz="1600">
                <a:latin typeface="+mj-lt"/>
              </a:rPr>
              <a:t>Automated Report </a:t>
            </a:r>
            <a:endParaRPr lang="en-US" sz="1600">
              <a:latin typeface="+mj-lt"/>
            </a:endParaRPr>
          </a:p>
        </p:txBody>
      </p:sp>
      <p:pic>
        <p:nvPicPr>
          <p:cNvPr id="7" name="Picture 3"/>
          <p:cNvPicPr>
            <a:picLocks noChangeAspect="1" noChangeArrowheads="1"/>
          </p:cNvPicPr>
          <p:nvPr/>
        </p:nvPicPr>
        <p:blipFill>
          <a:blip r:embed="rId3" cstate="print"/>
          <a:srcRect/>
          <a:stretch>
            <a:fillRect/>
          </a:stretch>
        </p:blipFill>
        <p:spPr bwMode="auto">
          <a:xfrm>
            <a:off x="2320925" y="1978988"/>
            <a:ext cx="1620838" cy="2001838"/>
          </a:xfrm>
          <a:prstGeom prst="rect">
            <a:avLst/>
          </a:prstGeom>
          <a:noFill/>
          <a:ln w="12700">
            <a:noFill/>
            <a:miter lim="800000"/>
            <a:headEnd/>
            <a:tailEnd/>
          </a:ln>
          <a:effectLst>
            <a:outerShdw dist="126999" dir="2700000" algn="ctr" rotWithShape="0">
              <a:srgbClr val="808080">
                <a:alpha val="75000"/>
              </a:srgbClr>
            </a:outerShdw>
          </a:effectLst>
        </p:spPr>
      </p:pic>
      <p:sp>
        <p:nvSpPr>
          <p:cNvPr id="8" name="AutoShape 8"/>
          <p:cNvSpPr>
            <a:spLocks/>
          </p:cNvSpPr>
          <p:nvPr/>
        </p:nvSpPr>
        <p:spPr bwMode="auto">
          <a:xfrm>
            <a:off x="4102100" y="2699713"/>
            <a:ext cx="495300" cy="469900"/>
          </a:xfrm>
          <a:prstGeom prst="rightArrow">
            <a:avLst>
              <a:gd name="adj1" fmla="val 43102"/>
              <a:gd name="adj2" fmla="val 47257"/>
            </a:avLst>
          </a:prstGeom>
          <a:solidFill>
            <a:schemeClr val="accent1"/>
          </a:solidFill>
          <a:ln w="25400">
            <a:solidFill>
              <a:schemeClr val="tx1"/>
            </a:solidFill>
            <a:miter lim="800000"/>
            <a:headEnd/>
            <a:tailEnd/>
          </a:ln>
        </p:spPr>
        <p:txBody>
          <a:bodyPr lIns="0" tIns="0" rIns="0" bIns="0"/>
          <a:lstStyle/>
          <a:p>
            <a:pPr algn="ctr"/>
            <a:endParaRPr lang="en-US" sz="1600">
              <a:solidFill>
                <a:srgbClr val="000000"/>
              </a:solidFill>
              <a:latin typeface="+mj-lt"/>
              <a:ea typeface="ヒラギノ角ゴ ProN W3" charset="-128"/>
              <a:sym typeface="Gill Sans" charset="0"/>
            </a:endParaRPr>
          </a:p>
        </p:txBody>
      </p:sp>
      <p:pic>
        <p:nvPicPr>
          <p:cNvPr id="9" name="Picture 11"/>
          <p:cNvPicPr>
            <a:picLocks noChangeAspect="1" noChangeArrowheads="1"/>
          </p:cNvPicPr>
          <p:nvPr/>
        </p:nvPicPr>
        <p:blipFill>
          <a:blip r:embed="rId4" cstate="print"/>
          <a:srcRect/>
          <a:stretch>
            <a:fillRect/>
          </a:stretch>
        </p:blipFill>
        <p:spPr bwMode="auto">
          <a:xfrm>
            <a:off x="4678363" y="1978988"/>
            <a:ext cx="1500187" cy="2089150"/>
          </a:xfrm>
          <a:prstGeom prst="rect">
            <a:avLst/>
          </a:prstGeom>
          <a:noFill/>
          <a:ln w="12700">
            <a:noFill/>
            <a:miter lim="800000"/>
            <a:headEnd/>
            <a:tailEnd/>
          </a:ln>
          <a:effectLst>
            <a:outerShdw dist="126999" dir="2700000" algn="ctr" rotWithShape="0">
              <a:srgbClr val="808080">
                <a:alpha val="75000"/>
              </a:srgbClr>
            </a:outerShdw>
          </a:effectLst>
        </p:spPr>
      </p:pic>
      <p:sp>
        <p:nvSpPr>
          <p:cNvPr id="10" name="AutoShape 8"/>
          <p:cNvSpPr>
            <a:spLocks/>
          </p:cNvSpPr>
          <p:nvPr/>
        </p:nvSpPr>
        <p:spPr bwMode="auto">
          <a:xfrm>
            <a:off x="6329363" y="2771151"/>
            <a:ext cx="495300" cy="469900"/>
          </a:xfrm>
          <a:prstGeom prst="rightArrow">
            <a:avLst>
              <a:gd name="adj1" fmla="val 43102"/>
              <a:gd name="adj2" fmla="val 47257"/>
            </a:avLst>
          </a:prstGeom>
          <a:solidFill>
            <a:schemeClr val="accent1"/>
          </a:solidFill>
          <a:ln w="25400">
            <a:solidFill>
              <a:schemeClr val="tx1"/>
            </a:solidFill>
            <a:miter lim="800000"/>
            <a:headEnd/>
            <a:tailEnd/>
          </a:ln>
        </p:spPr>
        <p:txBody>
          <a:bodyPr lIns="0" tIns="0" rIns="0" bIns="0"/>
          <a:lstStyle/>
          <a:p>
            <a:pPr algn="ctr"/>
            <a:endParaRPr lang="en-US" sz="1600">
              <a:solidFill>
                <a:srgbClr val="000000"/>
              </a:solidFill>
              <a:latin typeface="+mj-lt"/>
              <a:ea typeface="ヒラギノ角ゴ ProN W3" charset="-128"/>
              <a:sym typeface="Gill Sans" charset="0"/>
            </a:endParaRPr>
          </a:p>
        </p:txBody>
      </p:sp>
      <p:sp>
        <p:nvSpPr>
          <p:cNvPr id="11" name="AutoShape 8"/>
          <p:cNvSpPr>
            <a:spLocks/>
          </p:cNvSpPr>
          <p:nvPr/>
        </p:nvSpPr>
        <p:spPr bwMode="auto">
          <a:xfrm>
            <a:off x="1762125" y="2699713"/>
            <a:ext cx="495300" cy="469900"/>
          </a:xfrm>
          <a:prstGeom prst="rightArrow">
            <a:avLst>
              <a:gd name="adj1" fmla="val 43102"/>
              <a:gd name="adj2" fmla="val 47257"/>
            </a:avLst>
          </a:prstGeom>
          <a:solidFill>
            <a:schemeClr val="accent1"/>
          </a:solidFill>
          <a:ln w="25400">
            <a:solidFill>
              <a:schemeClr val="tx1"/>
            </a:solidFill>
            <a:miter lim="800000"/>
            <a:headEnd/>
            <a:tailEnd/>
          </a:ln>
        </p:spPr>
        <p:txBody>
          <a:bodyPr lIns="0" tIns="0" rIns="0" bIns="0"/>
          <a:lstStyle/>
          <a:p>
            <a:pPr algn="ctr"/>
            <a:endParaRPr lang="en-US" sz="1600">
              <a:solidFill>
                <a:srgbClr val="000000"/>
              </a:solidFill>
              <a:latin typeface="+mj-lt"/>
              <a:ea typeface="ヒラギノ角ゴ ProN W3" charset="-128"/>
              <a:sym typeface="Gill Sans" charset="0"/>
            </a:endParaRPr>
          </a:p>
        </p:txBody>
      </p:sp>
      <p:sp>
        <p:nvSpPr>
          <p:cNvPr id="12" name="Text Box 16"/>
          <p:cNvSpPr txBox="1">
            <a:spLocks noChangeArrowheads="1"/>
          </p:cNvSpPr>
          <p:nvPr/>
        </p:nvSpPr>
        <p:spPr bwMode="auto">
          <a:xfrm>
            <a:off x="7165975" y="4212601"/>
            <a:ext cx="1727200" cy="584775"/>
          </a:xfrm>
          <a:prstGeom prst="rect">
            <a:avLst/>
          </a:prstGeom>
          <a:noFill/>
          <a:ln w="9525">
            <a:noFill/>
            <a:miter lim="800000"/>
            <a:headEnd/>
            <a:tailEnd/>
          </a:ln>
          <a:effectLst/>
        </p:spPr>
        <p:txBody>
          <a:bodyPr>
            <a:spAutoFit/>
          </a:bodyPr>
          <a:lstStyle/>
          <a:p>
            <a:pPr algn="ctr"/>
            <a:r>
              <a:rPr lang="en-GB" sz="1600" dirty="0">
                <a:latin typeface="+mj-lt"/>
              </a:rPr>
              <a:t>Learning Journal</a:t>
            </a:r>
            <a:endParaRPr lang="en-US" sz="1600" dirty="0">
              <a:latin typeface="+mj-lt"/>
            </a:endParaRPr>
          </a:p>
        </p:txBody>
      </p:sp>
      <p:pic>
        <p:nvPicPr>
          <p:cNvPr id="13" name="Picture 17"/>
          <p:cNvPicPr>
            <a:picLocks noChangeAspect="1" noChangeArrowheads="1"/>
          </p:cNvPicPr>
          <p:nvPr/>
        </p:nvPicPr>
        <p:blipFill>
          <a:blip r:embed="rId5" cstate="print"/>
          <a:srcRect l="33257" t="16046" r="32043" b="4538"/>
          <a:stretch>
            <a:fillRect/>
          </a:stretch>
        </p:blipFill>
        <p:spPr bwMode="auto">
          <a:xfrm>
            <a:off x="107950" y="1836113"/>
            <a:ext cx="1609725" cy="2303463"/>
          </a:xfrm>
          <a:prstGeom prst="rect">
            <a:avLst/>
          </a:prstGeom>
          <a:noFill/>
          <a:ln w="9525">
            <a:noFill/>
            <a:miter lim="800000"/>
            <a:headEnd/>
            <a:tailEnd/>
          </a:ln>
          <a:effectLst/>
        </p:spPr>
      </p:pic>
      <p:pic>
        <p:nvPicPr>
          <p:cNvPr id="14" name="Picture 18"/>
          <p:cNvPicPr>
            <a:picLocks noChangeAspect="1" noChangeArrowheads="1"/>
          </p:cNvPicPr>
          <p:nvPr/>
        </p:nvPicPr>
        <p:blipFill>
          <a:blip r:embed="rId6" cstate="print"/>
          <a:srcRect l="9676" t="19188" r="39240" b="20088"/>
          <a:stretch>
            <a:fillRect/>
          </a:stretch>
        </p:blipFill>
        <p:spPr bwMode="auto">
          <a:xfrm>
            <a:off x="6948488" y="2339351"/>
            <a:ext cx="2044700" cy="1519237"/>
          </a:xfrm>
          <a:prstGeom prst="rect">
            <a:avLst/>
          </a:prstGeom>
          <a:noFill/>
          <a:ln w="9525">
            <a:solidFill>
              <a:schemeClr val="tx1"/>
            </a:solidFill>
            <a:miter lim="800000"/>
            <a:headEnd/>
            <a:tailEnd/>
          </a:ln>
          <a:effectLst/>
        </p:spPr>
      </p:pic>
      <p:sp>
        <p:nvSpPr>
          <p:cNvPr id="15" name="AutoShape 8"/>
          <p:cNvSpPr>
            <a:spLocks/>
          </p:cNvSpPr>
          <p:nvPr/>
        </p:nvSpPr>
        <p:spPr bwMode="auto">
          <a:xfrm rot="5400000">
            <a:off x="7799660" y="5017165"/>
            <a:ext cx="495300" cy="469900"/>
          </a:xfrm>
          <a:prstGeom prst="rightArrow">
            <a:avLst>
              <a:gd name="adj1" fmla="val 43102"/>
              <a:gd name="adj2" fmla="val 47257"/>
            </a:avLst>
          </a:prstGeom>
          <a:solidFill>
            <a:schemeClr val="accent1"/>
          </a:solidFill>
          <a:ln w="25400">
            <a:solidFill>
              <a:schemeClr val="tx1"/>
            </a:solidFill>
            <a:miter lim="800000"/>
            <a:headEnd/>
            <a:tailEnd/>
          </a:ln>
        </p:spPr>
        <p:txBody>
          <a:bodyPr lIns="0" tIns="0" rIns="0" bIns="0"/>
          <a:lstStyle/>
          <a:p>
            <a:pPr algn="ctr"/>
            <a:endParaRPr lang="en-US" sz="1600">
              <a:solidFill>
                <a:srgbClr val="000000"/>
              </a:solidFill>
              <a:latin typeface="+mj-lt"/>
              <a:ea typeface="ヒラギノ角ゴ ProN W3" charset="-128"/>
              <a:sym typeface="Gill Sans" charset="0"/>
            </a:endParaRPr>
          </a:p>
        </p:txBody>
      </p:sp>
      <p:sp>
        <p:nvSpPr>
          <p:cNvPr id="16" name="Text Box 16"/>
          <p:cNvSpPr txBox="1">
            <a:spLocks noChangeArrowheads="1"/>
          </p:cNvSpPr>
          <p:nvPr/>
        </p:nvSpPr>
        <p:spPr bwMode="auto">
          <a:xfrm>
            <a:off x="7237288" y="5652537"/>
            <a:ext cx="1727200" cy="584775"/>
          </a:xfrm>
          <a:prstGeom prst="rect">
            <a:avLst/>
          </a:prstGeom>
          <a:noFill/>
          <a:ln w="9525">
            <a:noFill/>
            <a:miter lim="800000"/>
            <a:headEnd/>
            <a:tailEnd/>
          </a:ln>
          <a:effectLst/>
        </p:spPr>
        <p:txBody>
          <a:bodyPr>
            <a:spAutoFit/>
          </a:bodyPr>
          <a:lstStyle/>
          <a:p>
            <a:pPr algn="ctr"/>
            <a:r>
              <a:rPr lang="en-GB" sz="1600" dirty="0" smtClean="0">
                <a:latin typeface="+mj-lt"/>
              </a:rPr>
              <a:t>Share with Tutor</a:t>
            </a:r>
            <a:endParaRPr lang="en-US" sz="1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12&quot;/&gt;&lt;property id=&quot;20307&quot; value=&quot;260&quot;/&gt;&lt;/object&gt;&lt;object type=&quot;3&quot; unique_id=&quot;10005&quot;&gt;&lt;property id=&quot;20148&quot; value=&quot;5&quot;/&gt;&lt;property id=&quot;20300&quot; value=&quot;Slide 13&quot;/&gt;&lt;property id=&quot;20307&quot; value=&quot;261&quot;/&gt;&lt;/object&gt;&lt;object type=&quot;3&quot; unique_id=&quot;10052&quot;&gt;&lt;property id=&quot;20148&quot; value=&quot;5&quot;/&gt;&lt;property id=&quot;20300&quot; value=&quot;Slide 1 - &amp;quot;&amp;#x0D;&amp;#x0A;Synergy in action: &amp;#x0D;&amp;#x0A;getting more than we anticipated &amp;#x0D;&amp;#x0A;&amp;#x0D;&amp;#x0A;Part 1 Diverse projects – common themes&amp;#x0D;&amp;#x0A;Part 2 Collaboratio&quot;/&gt;&lt;property id=&quot;20307&quot; value=&quot;264&quot;/&gt;&lt;/object&gt;&lt;object type=&quot;3&quot; unique_id=&quot;10055&quot;&gt;&lt;property id=&quot;20148&quot; value=&quot;5&quot;/&gt;&lt;property id=&quot;20300&quot; value=&quot;Slide 22&quot;/&gt;&lt;property id=&quot;20307&quot; value=&quot;267&quot;/&gt;&lt;/object&gt;&lt;object type=&quot;3&quot; unique_id=&quot;10119&quot;&gt;&lt;property id=&quot;20148&quot; value=&quot;5&quot;/&gt;&lt;property id=&quot;20300&quot; value=&quot;Slide 7 - &amp;quot;Making Assessment Count&amp;quot;&quot;/&gt;&lt;property id=&quot;20307&quot; value=&quot;268&quot;/&gt;&lt;/object&gt;&lt;object type=&quot;3&quot; unique_id=&quot;10120&quot;&gt;&lt;property id=&quot;20148&quot; value=&quot;5&quot;/&gt;&lt;property id=&quot;20300&quot; value=&quot;Slide 8 - &amp;quot;Making Assessment Count&amp;quot;&quot;/&gt;&lt;property id=&quot;20307&quot; value=&quot;269&quot;/&gt;&lt;/object&gt;&lt;object type=&quot;3&quot; unique_id=&quot;10121&quot;&gt;&lt;property id=&quot;20148&quot; value=&quot;5&quot;/&gt;&lt;property id=&quot;20300&quot; value=&quot;Slide 9 - &amp;quot;The Process&amp;quot;&quot;/&gt;&lt;property id=&quot;20307&quot; value=&quot;270&quot;/&gt;&lt;/object&gt;&lt;object type=&quot;3&quot; unique_id=&quot;10122&quot;&gt;&lt;property id=&quot;20148&quot; value=&quot;5&quot;/&gt;&lt;property id=&quot;20300&quot; value=&quot;Slide 10 - &amp;quot;Evaluation&amp;quot;&quot;/&gt;&lt;property id=&quot;20307&quot; value=&quot;271&quot;/&gt;&lt;/object&gt;&lt;object type=&quot;3&quot; unique_id=&quot;10123&quot;&gt;&lt;property id=&quot;20148&quot; value=&quot;5&quot;/&gt;&lt;property id=&quot;20300&quot; value=&quot;Slide 11 - &amp;quot;Lessons Learnt&amp;quot;&quot;/&gt;&lt;property id=&quot;20307&quot; value=&quot;272&quot;/&gt;&lt;/object&gt;&lt;object type=&quot;3&quot; unique_id=&quot;10220&quot;&gt;&lt;property id=&quot;20148&quot; value=&quot;5&quot;/&gt;&lt;property id=&quot;20300&quot; value=&quot;Slide 14&quot;/&gt;&lt;property id=&quot;20307&quot; value=&quot;274&quot;/&gt;&lt;/object&gt;&lt;object type=&quot;3&quot; unique_id=&quot;10221&quot;&gt;&lt;property id=&quot;20148&quot; value=&quot;5&quot;/&gt;&lt;property id=&quot;20300&quot; value=&quot;Slide 16 - &amp;quot; Creating change one conversation at a time…….&amp;quot;&quot;/&gt;&lt;property id=&quot;20307&quot; value=&quot;275&quot;/&gt;&lt;/object&gt;&lt;object type=&quot;3&quot; unique_id=&quot;10432&quot;&gt;&lt;property id=&quot;20148&quot; value=&quot;5&quot;/&gt;&lt;property id=&quot;20300&quot; value=&quot;Slide 2&quot;/&gt;&lt;property id=&quot;20307&quot; value=&quot;276&quot;/&gt;&lt;/object&gt;&lt;object type=&quot;3&quot; unique_id=&quot;10433&quot;&gt;&lt;property id=&quot;20148&quot; value=&quot;5&quot;/&gt;&lt;property id=&quot;20300&quot; value=&quot;Slide 3 - &amp;quot;First-year students and attitudes to lab work&amp;quot;&quot;/&gt;&lt;property id=&quot;20307&quot; value=&quot;277&quot;/&gt;&lt;/object&gt;&lt;object type=&quot;3&quot; unique_id=&quot;10435&quot;&gt;&lt;property id=&quot;20148&quot; value=&quot;5&quot;/&gt;&lt;property id=&quot;20300&quot; value=&quot;Slide 4 - &amp;quot;Experimental information&amp;quot;&quot;/&gt;&lt;property id=&quot;20307&quot; value=&quot;279&quot;/&gt;&lt;/object&gt;&lt;object type=&quot;3&quot; unique_id=&quot;10437&quot;&gt;&lt;property id=&quot;20148&quot; value=&quot;5&quot;/&gt;&lt;property id=&quot;20300&quot; value=&quot;Slide 5 - &amp;quot;Testing understanding&amp;quot;&quot;/&gt;&lt;property id=&quot;20307&quot; value=&quot;281&quot;/&gt;&lt;/object&gt;&lt;object type=&quot;3&quot; unique_id=&quot;10438&quot;&gt;&lt;property id=&quot;20148&quot; value=&quot;5&quot;/&gt;&lt;property id=&quot;20300&quot; value=&quot;Slide 6 - &amp;quot;eBiolabs makes a difference…&amp;quot;&quot;/&gt;&lt;property id=&quot;20307&quot; value=&quot;282&quot;/&gt;&lt;/object&gt;&lt;object type=&quot;3&quot; unique_id=&quot;10503&quot;&gt;&lt;property id=&quot;20148&quot; value=&quot;5&quot;/&gt;&lt;property id=&quot;20300&quot; value=&quot;Slide 15&quot;/&gt;&lt;property id=&quot;20307&quot; value=&quot;284&quot;/&gt;&lt;/object&gt;&lt;object type=&quot;3&quot; unique_id=&quot;10782&quot;&gt;&lt;property id=&quot;20148&quot; value=&quot;5&quot;/&gt;&lt;property id=&quot;20300&quot; value=&quot;Slide 17 - &amp;quot;Effecting Sustainable Change in Assessment Practice and Experience&amp;#x0D;&amp;#x0A;&amp;#x0D;&amp;#x0A; ESCAPE&amp;quot;&quot;/&gt;&lt;property id=&quot;20307&quot; value=&quot;285&quot;/&gt;&lt;/object&gt;&lt;object type=&quot;3&quot; unique_id=&quot;10783&quot;&gt;&lt;property id=&quot;20148&quot; value=&quot;5&quot;/&gt;&lt;property id=&quot;20300&quot; value=&quot;Slide 18 - &amp;quot;Respond to the challenge&amp;#x0D;&amp;#x0A; on a local level&amp;quot;&quot;/&gt;&lt;property id=&quot;20307&quot; value=&quot;286&quot;/&gt;&lt;/object&gt;&lt;object type=&quot;3&quot; unique_id=&quot;10784&quot;&gt;&lt;property id=&quot;20148&quot; value=&quot;5&quot;/&gt;&lt;property id=&quot;20300&quot; value=&quot;Slide 19 - &amp;quot;&amp;#x0D;&amp;#x0A;Changing thinking: &amp;#x0D;&amp;#x0A;&amp;quot;&quot;/&gt;&lt;property id=&quot;20307&quot; value=&quot;287&quot;/&gt;&lt;/object&gt;&lt;object type=&quot;3&quot; unique_id=&quot;10785&quot;&gt;&lt;property id=&quot;20148&quot; value=&quot;5&quot;/&gt;&lt;property id=&quot;20300&quot; value=&quot;Slide 20 - &amp;quot;Assessment for Learning:&amp;#x0D;&amp;#x0A;A Tool Kit approach to staff engagement&amp;quot;&quot;/&gt;&lt;property id=&quot;20307&quot; value=&quot;288&quot;/&gt;&lt;/object&gt;&lt;object type=&quot;3&quot; unique_id=&quot;10786&quot;&gt;&lt;property id=&quot;20148&quot; value=&quot;5&quot;/&gt;&lt;property id=&quot;20300&quot; value=&quot;Slide 21 - &amp;quot;Emerging Themes&amp;quot;&quot;/&gt;&lt;property id=&quot;20307&quot; value=&quot;289&quot;/&gt;&lt;/object&gt;&lt;object type=&quot;3&quot; unique_id=&quot;11243&quot;&gt;&lt;property id=&quot;20148&quot; value=&quot;5&quot;/&gt;&lt;property id=&quot;20300&quot; value=&quot;Slide 24 - &amp;quot;Synergy in action: &amp;#x0D;&amp;#x0A;getting more than we anticipated 2 &amp;#x0D;&amp;#x0A;&amp;#x0D;&amp;#x0A;&amp;#x0D;&amp;#x0A;&amp;quot;&quot;/&gt;&lt;property id=&quot;20307&quot; value=&quot;300&quot;/&gt;&lt;/object&gt;&lt;object type=&quot;3&quot; unique_id=&quot;11244&quot;&gt;&lt;property id=&quot;20148&quot; value=&quot;5&quot;/&gt;&lt;property id=&quot;20300&quot; value=&quot;Slide 25 - &amp;quot;Collaboration of four 2 year (October 2008-2010) JISC Funded ”Transforming Curriculum&amp;#x0D;&amp;#x0A;Delivery through Technology”&quot;/&gt;&lt;property id=&quot;20307&quot; value=&quot;291&quot;/&gt;&lt;/object&gt;&lt;object type=&quot;3&quot; unique_id=&quot;11245&quot;&gt;&lt;property id=&quot;20148&quot; value=&quot;5&quot;/&gt;&lt;property id=&quot;20300&quot; value=&quot;Slide 26 - &amp;quot;The many and varied interactions&amp;quot;&quot;/&gt;&lt;property id=&quot;20307&quot; value=&quot;292&quot;/&gt;&lt;/object&gt;&lt;object type=&quot;3&quot; unique_id=&quot;11246&quot;&gt;&lt;property id=&quot;20148&quot; value=&quot;5&quot;/&gt;&lt;property id=&quot;20300&quot; value=&quot;Slide 27 - &amp;quot;The cluster (s)&amp;quot;&quot;/&gt;&lt;property id=&quot;20307&quot; value=&quot;293&quot;/&gt;&lt;/object&gt;&lt;object type=&quot;3&quot; unique_id=&quot;11247&quot;&gt;&lt;property id=&quot;20148&quot; value=&quot;5&quot;/&gt;&lt;property id=&quot;20300&quot; value=&quot;Slide 28 - &amp;quot;Collaboration: What are the  benefits/fears?&amp;quot;&quot;/&gt;&lt;property id=&quot;20307&quot; value=&quot;294&quot;/&gt;&lt;/object&gt;&lt;object type=&quot;3&quot; unique_id=&quot;11248&quot;&gt;&lt;property id=&quot;20148&quot; value=&quot;5&quot;/&gt;&lt;property id=&quot;20300&quot; value=&quot;Slide 29&quot;/&gt;&lt;property id=&quot;20307&quot; value=&quot;295&quot;/&gt;&lt;/object&gt;&lt;object type=&quot;3&quot; unique_id=&quot;11249&quot;&gt;&lt;property id=&quot;20148&quot; value=&quot;5&quot;/&gt;&lt;property id=&quot;20300&quot; value=&quot;Slide 30 - &amp;quot;The CAMEL meetings&amp;quot;&quot;/&gt;&lt;property id=&quot;20307&quot; value=&quot;296&quot;/&gt;&lt;/object&gt;&lt;object type=&quot;3&quot; unique_id=&quot;11250&quot;&gt;&lt;property id=&quot;20148&quot; value=&quot;5&quot;/&gt;&lt;property id=&quot;20300&quot; value=&quot;Slide 31 - &amp;quot;Our Collaboration &amp;quot;&quot;/&gt;&lt;property id=&quot;20307&quot; value=&quot;297&quot;/&gt;&lt;/object&gt;&lt;object type=&quot;3&quot; unique_id=&quot;11251&quot;&gt;&lt;property id=&quot;20148&quot; value=&quot;5&quot;/&gt;&lt;property id=&quot;20300&quot; value=&quot;Slide 32 - &amp;quot;How can we ensure a project fails?&amp;quot;&quot;/&gt;&lt;property id=&quot;20307&quot; value=&quot;298&quot;/&gt;&lt;/object&gt;&lt;object type=&quot;3&quot; unique_id=&quot;11252&quot;&gt;&lt;property id=&quot;20148&quot; value=&quot;5&quot;/&gt;&lt;property id=&quot;20300&quot; value=&quot;Slide 33 - &amp;quot;What works for us&amp;quot;&quot;/&gt;&lt;property id=&quot;20307&quot; value=&quot;299&quot;/&gt;&lt;/object&gt;&lt;object type=&quot;3&quot; unique_id=&quot;11327&quot;&gt;&lt;property id=&quot;20148&quot; value=&quot;5&quot;/&gt;&lt;property id=&quot;20300&quot; value=&quot;Slide 23&quot;/&gt;&lt;property id=&quot;20307&quot; value=&quot;301&quot;/&gt;&lt;/object&gt;&lt;/object&gt;&lt;object type=&quot;8&quot; unique_id=&quot;10014&quo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TotalTime>
  <Words>1339</Words>
  <Application>Microsoft Office PowerPoint</Application>
  <PresentationFormat>On-screen Show (4:3)</PresentationFormat>
  <Paragraphs>243</Paragraphs>
  <Slides>33</Slides>
  <Notes>28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 Presentation</vt:lpstr>
      <vt:lpstr> Synergy in action:  getting more than we anticipated   Part 1 Diverse projects – common themes Part 2 Collaboration : What are the benefits and fears?   </vt:lpstr>
      <vt:lpstr>Slide 2</vt:lpstr>
      <vt:lpstr>First-year students and attitudes to lab work</vt:lpstr>
      <vt:lpstr>Experimental information</vt:lpstr>
      <vt:lpstr>Testing understanding</vt:lpstr>
      <vt:lpstr>eBiolabs makes a difference…</vt:lpstr>
      <vt:lpstr>Making Assessment Count</vt:lpstr>
      <vt:lpstr>Making Assessment Count</vt:lpstr>
      <vt:lpstr>The Process</vt:lpstr>
      <vt:lpstr>Evaluation</vt:lpstr>
      <vt:lpstr>Lessons Learnt</vt:lpstr>
      <vt:lpstr>Slide 12</vt:lpstr>
      <vt:lpstr>Slide 13</vt:lpstr>
      <vt:lpstr>Slide 14</vt:lpstr>
      <vt:lpstr>Slide 15</vt:lpstr>
      <vt:lpstr> Creating change one conversation at a time…….</vt:lpstr>
      <vt:lpstr>Effecting Sustainable Change in Assessment Practice and Experience   ESCAPE</vt:lpstr>
      <vt:lpstr>Respond to the challenge  on a local level</vt:lpstr>
      <vt:lpstr> Changing thinking:  </vt:lpstr>
      <vt:lpstr>Assessment for Learning: A Tool Kit approach to staff engagement</vt:lpstr>
      <vt:lpstr>Emerging Themes</vt:lpstr>
      <vt:lpstr>Slide 22</vt:lpstr>
      <vt:lpstr>Slide 23</vt:lpstr>
      <vt:lpstr>Synergy in action:  getting more than we anticipated 2    </vt:lpstr>
      <vt:lpstr>Collaboration of four 2 year (October 2008-2010) JISC Funded ”Transforming Curriculum Delivery through Technology” Projects</vt:lpstr>
      <vt:lpstr>The many and varied interactions</vt:lpstr>
      <vt:lpstr>The cluster (s)</vt:lpstr>
      <vt:lpstr>Collaboration: What are the  benefits/fears?</vt:lpstr>
      <vt:lpstr>Slide 29</vt:lpstr>
      <vt:lpstr>The CAMEL meetings</vt:lpstr>
      <vt:lpstr>Our Collaboration </vt:lpstr>
      <vt:lpstr>How can we ensure a project fails?</vt:lpstr>
      <vt:lpstr>What works for us</vt:lpstr>
    </vt:vector>
  </TitlesOfParts>
  <Company>the University of Greenwich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gilt</dc:creator>
  <cp:lastModifiedBy>Karen Leslie</cp:lastModifiedBy>
  <cp:revision>79</cp:revision>
  <dcterms:created xsi:type="dcterms:W3CDTF">2003-05-22T12:36:36Z</dcterms:created>
  <dcterms:modified xsi:type="dcterms:W3CDTF">2010-11-23T15:11:38Z</dcterms:modified>
</cp:coreProperties>
</file>